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57" r:id="rId3"/>
    <p:sldId id="258" r:id="rId4"/>
    <p:sldId id="259" r:id="rId5"/>
    <p:sldId id="260" r:id="rId6"/>
    <p:sldId id="279" r:id="rId7"/>
    <p:sldId id="261" r:id="rId8"/>
    <p:sldId id="262" r:id="rId9"/>
    <p:sldId id="263" r:id="rId10"/>
    <p:sldId id="267" r:id="rId11"/>
    <p:sldId id="265" r:id="rId12"/>
    <p:sldId id="264" r:id="rId13"/>
    <p:sldId id="280" r:id="rId14"/>
    <p:sldId id="270" r:id="rId15"/>
    <p:sldId id="268" r:id="rId16"/>
    <p:sldId id="269" r:id="rId17"/>
    <p:sldId id="271" r:id="rId18"/>
    <p:sldId id="266" r:id="rId19"/>
    <p:sldId id="272" r:id="rId20"/>
    <p:sldId id="273" r:id="rId21"/>
    <p:sldId id="274" r:id="rId22"/>
    <p:sldId id="275" r:id="rId23"/>
    <p:sldId id="281" r:id="rId24"/>
    <p:sldId id="276" r:id="rId25"/>
    <p:sldId id="277" r:id="rId26"/>
  </p:sldIdLst>
  <p:sldSz cx="9144000" cy="6858000" type="screen4x3"/>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94" autoAdjust="0"/>
    <p:restoredTop sz="94676" autoAdjust="0"/>
  </p:normalViewPr>
  <p:slideViewPr>
    <p:cSldViewPr>
      <p:cViewPr varScale="1">
        <p:scale>
          <a:sx n="87" d="100"/>
          <a:sy n="87" d="100"/>
        </p:scale>
        <p:origin x="-120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0935427-C54F-4875-A00C-B1A2C9037079}" type="datetimeFigureOut">
              <a:rPr lang="en-US" smtClean="0"/>
              <a:t>10/24/2012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2B47FDF-E8CC-41BA-9B87-D37480989775}" type="slidenum">
              <a:rPr lang="en-US" smtClean="0"/>
              <a:t>‹#›</a:t>
            </a:fld>
            <a:endParaRPr lang="en-US"/>
          </a:p>
        </p:txBody>
      </p:sp>
    </p:spTree>
    <p:extLst>
      <p:ext uri="{BB962C8B-B14F-4D97-AF65-F5344CB8AC3E}">
        <p14:creationId xmlns:p14="http://schemas.microsoft.com/office/powerpoint/2010/main" val="2339761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0DAF49-6425-48F5-BD34-721955BE145A}" type="datetimeFigureOut">
              <a:rPr lang="en-US" smtClean="0"/>
              <a:t>10/24/2012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54ACF44-A82B-43BC-8F8C-929B25E71FFA}" type="slidenum">
              <a:rPr lang="en-US" smtClean="0"/>
              <a:t>‹#›</a:t>
            </a:fld>
            <a:endParaRPr lang="en-US"/>
          </a:p>
        </p:txBody>
      </p:sp>
    </p:spTree>
    <p:extLst>
      <p:ext uri="{BB962C8B-B14F-4D97-AF65-F5344CB8AC3E}">
        <p14:creationId xmlns:p14="http://schemas.microsoft.com/office/powerpoint/2010/main" val="3245189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1</a:t>
            </a:fld>
            <a:endParaRPr lang="en-US"/>
          </a:p>
        </p:txBody>
      </p:sp>
    </p:spTree>
    <p:extLst>
      <p:ext uri="{BB962C8B-B14F-4D97-AF65-F5344CB8AC3E}">
        <p14:creationId xmlns:p14="http://schemas.microsoft.com/office/powerpoint/2010/main" val="121750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PORTRAIT OF PROMISE*</a:t>
            </a:r>
            <a:endParaRPr lang="en-US" dirty="0"/>
          </a:p>
        </p:txBody>
      </p:sp>
      <p:sp>
        <p:nvSpPr>
          <p:cNvPr id="4" name="Slide Number Placeholder 3"/>
          <p:cNvSpPr>
            <a:spLocks noGrp="1"/>
          </p:cNvSpPr>
          <p:nvPr>
            <p:ph type="sldNum" sz="quarter" idx="10"/>
          </p:nvPr>
        </p:nvSpPr>
        <p:spPr/>
        <p:txBody>
          <a:bodyPr/>
          <a:lstStyle/>
          <a:p>
            <a:fld id="{D54ACF44-A82B-43BC-8F8C-929B25E71FFA}" type="slidenum">
              <a:rPr lang="en-US" smtClean="0"/>
              <a:t>10</a:t>
            </a:fld>
            <a:endParaRPr lang="en-US"/>
          </a:p>
        </p:txBody>
      </p:sp>
    </p:spTree>
    <p:extLst>
      <p:ext uri="{BB962C8B-B14F-4D97-AF65-F5344CB8AC3E}">
        <p14:creationId xmlns:p14="http://schemas.microsoft.com/office/powerpoint/2010/main" val="1198146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11</a:t>
            </a:fld>
            <a:endParaRPr lang="en-US"/>
          </a:p>
        </p:txBody>
      </p:sp>
    </p:spTree>
    <p:extLst>
      <p:ext uri="{BB962C8B-B14F-4D97-AF65-F5344CB8AC3E}">
        <p14:creationId xmlns:p14="http://schemas.microsoft.com/office/powerpoint/2010/main" val="2777721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12</a:t>
            </a:fld>
            <a:endParaRPr lang="en-US"/>
          </a:p>
        </p:txBody>
      </p:sp>
    </p:spTree>
    <p:extLst>
      <p:ext uri="{BB962C8B-B14F-4D97-AF65-F5344CB8AC3E}">
        <p14:creationId xmlns:p14="http://schemas.microsoft.com/office/powerpoint/2010/main" val="382494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13</a:t>
            </a:fld>
            <a:endParaRPr lang="en-US"/>
          </a:p>
        </p:txBody>
      </p:sp>
    </p:spTree>
    <p:extLst>
      <p:ext uri="{BB962C8B-B14F-4D97-AF65-F5344CB8AC3E}">
        <p14:creationId xmlns:p14="http://schemas.microsoft.com/office/powerpoint/2010/main" val="2483285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14</a:t>
            </a:fld>
            <a:endParaRPr lang="en-US"/>
          </a:p>
        </p:txBody>
      </p:sp>
    </p:spTree>
    <p:extLst>
      <p:ext uri="{BB962C8B-B14F-4D97-AF65-F5344CB8AC3E}">
        <p14:creationId xmlns:p14="http://schemas.microsoft.com/office/powerpoint/2010/main" val="795021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15</a:t>
            </a:fld>
            <a:endParaRPr lang="en-US"/>
          </a:p>
        </p:txBody>
      </p:sp>
    </p:spTree>
    <p:extLst>
      <p:ext uri="{BB962C8B-B14F-4D97-AF65-F5344CB8AC3E}">
        <p14:creationId xmlns:p14="http://schemas.microsoft.com/office/powerpoint/2010/main" val="3012345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16</a:t>
            </a:fld>
            <a:endParaRPr lang="en-US"/>
          </a:p>
        </p:txBody>
      </p:sp>
    </p:spTree>
    <p:extLst>
      <p:ext uri="{BB962C8B-B14F-4D97-AF65-F5344CB8AC3E}">
        <p14:creationId xmlns:p14="http://schemas.microsoft.com/office/powerpoint/2010/main" val="1555139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17</a:t>
            </a:fld>
            <a:endParaRPr lang="en-US"/>
          </a:p>
        </p:txBody>
      </p:sp>
    </p:spTree>
    <p:extLst>
      <p:ext uri="{BB962C8B-B14F-4D97-AF65-F5344CB8AC3E}">
        <p14:creationId xmlns:p14="http://schemas.microsoft.com/office/powerpoint/2010/main" val="3256627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18</a:t>
            </a:fld>
            <a:endParaRPr lang="en-US"/>
          </a:p>
        </p:txBody>
      </p:sp>
    </p:spTree>
    <p:extLst>
      <p:ext uri="{BB962C8B-B14F-4D97-AF65-F5344CB8AC3E}">
        <p14:creationId xmlns:p14="http://schemas.microsoft.com/office/powerpoint/2010/main" val="1177621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19</a:t>
            </a:fld>
            <a:endParaRPr lang="en-US"/>
          </a:p>
        </p:txBody>
      </p:sp>
    </p:spTree>
    <p:extLst>
      <p:ext uri="{BB962C8B-B14F-4D97-AF65-F5344CB8AC3E}">
        <p14:creationId xmlns:p14="http://schemas.microsoft.com/office/powerpoint/2010/main" val="14352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2</a:t>
            </a:fld>
            <a:endParaRPr lang="en-US"/>
          </a:p>
        </p:txBody>
      </p:sp>
    </p:spTree>
    <p:extLst>
      <p:ext uri="{BB962C8B-B14F-4D97-AF65-F5344CB8AC3E}">
        <p14:creationId xmlns:p14="http://schemas.microsoft.com/office/powerpoint/2010/main" val="3225270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20</a:t>
            </a:fld>
            <a:endParaRPr lang="en-US"/>
          </a:p>
        </p:txBody>
      </p:sp>
    </p:spTree>
    <p:extLst>
      <p:ext uri="{BB962C8B-B14F-4D97-AF65-F5344CB8AC3E}">
        <p14:creationId xmlns:p14="http://schemas.microsoft.com/office/powerpoint/2010/main" val="531064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21</a:t>
            </a:fld>
            <a:endParaRPr lang="en-US"/>
          </a:p>
        </p:txBody>
      </p:sp>
    </p:spTree>
    <p:extLst>
      <p:ext uri="{BB962C8B-B14F-4D97-AF65-F5344CB8AC3E}">
        <p14:creationId xmlns:p14="http://schemas.microsoft.com/office/powerpoint/2010/main" val="3317077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22</a:t>
            </a:fld>
            <a:endParaRPr lang="en-US"/>
          </a:p>
        </p:txBody>
      </p:sp>
    </p:spTree>
    <p:extLst>
      <p:ext uri="{BB962C8B-B14F-4D97-AF65-F5344CB8AC3E}">
        <p14:creationId xmlns:p14="http://schemas.microsoft.com/office/powerpoint/2010/main" val="3042157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23</a:t>
            </a:fld>
            <a:endParaRPr lang="en-US"/>
          </a:p>
        </p:txBody>
      </p:sp>
    </p:spTree>
    <p:extLst>
      <p:ext uri="{BB962C8B-B14F-4D97-AF65-F5344CB8AC3E}">
        <p14:creationId xmlns:p14="http://schemas.microsoft.com/office/powerpoint/2010/main" val="1021866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24</a:t>
            </a:fld>
            <a:endParaRPr lang="en-US"/>
          </a:p>
        </p:txBody>
      </p:sp>
    </p:spTree>
    <p:extLst>
      <p:ext uri="{BB962C8B-B14F-4D97-AF65-F5344CB8AC3E}">
        <p14:creationId xmlns:p14="http://schemas.microsoft.com/office/powerpoint/2010/main" val="4013494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25</a:t>
            </a:fld>
            <a:endParaRPr lang="en-US"/>
          </a:p>
        </p:txBody>
      </p:sp>
    </p:spTree>
    <p:extLst>
      <p:ext uri="{BB962C8B-B14F-4D97-AF65-F5344CB8AC3E}">
        <p14:creationId xmlns:p14="http://schemas.microsoft.com/office/powerpoint/2010/main" val="6920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3</a:t>
            </a:fld>
            <a:endParaRPr lang="en-US"/>
          </a:p>
        </p:txBody>
      </p:sp>
    </p:spTree>
    <p:extLst>
      <p:ext uri="{BB962C8B-B14F-4D97-AF65-F5344CB8AC3E}">
        <p14:creationId xmlns:p14="http://schemas.microsoft.com/office/powerpoint/2010/main" val="140518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4</a:t>
            </a:fld>
            <a:endParaRPr lang="en-US"/>
          </a:p>
        </p:txBody>
      </p:sp>
    </p:spTree>
    <p:extLst>
      <p:ext uri="{BB962C8B-B14F-4D97-AF65-F5344CB8AC3E}">
        <p14:creationId xmlns:p14="http://schemas.microsoft.com/office/powerpoint/2010/main" val="2998286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5</a:t>
            </a:fld>
            <a:endParaRPr lang="en-US"/>
          </a:p>
        </p:txBody>
      </p:sp>
    </p:spTree>
    <p:extLst>
      <p:ext uri="{BB962C8B-B14F-4D97-AF65-F5344CB8AC3E}">
        <p14:creationId xmlns:p14="http://schemas.microsoft.com/office/powerpoint/2010/main" val="98019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6</a:t>
            </a:fld>
            <a:endParaRPr lang="en-US"/>
          </a:p>
        </p:txBody>
      </p:sp>
    </p:spTree>
    <p:extLst>
      <p:ext uri="{BB962C8B-B14F-4D97-AF65-F5344CB8AC3E}">
        <p14:creationId xmlns:p14="http://schemas.microsoft.com/office/powerpoint/2010/main" val="292868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7</a:t>
            </a:fld>
            <a:endParaRPr lang="en-US"/>
          </a:p>
        </p:txBody>
      </p:sp>
    </p:spTree>
    <p:extLst>
      <p:ext uri="{BB962C8B-B14F-4D97-AF65-F5344CB8AC3E}">
        <p14:creationId xmlns:p14="http://schemas.microsoft.com/office/powerpoint/2010/main" val="284425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8</a:t>
            </a:fld>
            <a:endParaRPr lang="en-US"/>
          </a:p>
        </p:txBody>
      </p:sp>
    </p:spTree>
    <p:extLst>
      <p:ext uri="{BB962C8B-B14F-4D97-AF65-F5344CB8AC3E}">
        <p14:creationId xmlns:p14="http://schemas.microsoft.com/office/powerpoint/2010/main" val="4005092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ACF44-A82B-43BC-8F8C-929B25E71FFA}" type="slidenum">
              <a:rPr lang="en-US" smtClean="0"/>
              <a:t>9</a:t>
            </a:fld>
            <a:endParaRPr lang="en-US"/>
          </a:p>
        </p:txBody>
      </p:sp>
    </p:spTree>
    <p:extLst>
      <p:ext uri="{BB962C8B-B14F-4D97-AF65-F5344CB8AC3E}">
        <p14:creationId xmlns:p14="http://schemas.microsoft.com/office/powerpoint/2010/main" val="15053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D87BD56-BA6F-4AE7-8DBE-61B9E1BB0EBF}" type="datetime1">
              <a:rPr lang="en-US" smtClean="0"/>
              <a:t>10/24/2012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5367EFFE-952B-44F3-9BCB-83722EDDFAAC}"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615348-B499-4823-B6B3-649BD371DDF5}" type="datetime1">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7EFFE-952B-44F3-9BCB-83722EDDFA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6CB7C0-5EC1-47C9-84FA-39C3ABBA7678}" type="datetime1">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7EFFE-952B-44F3-9BCB-83722EDDFAAC}"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D3E0F9-1327-45A7-AB50-689DEE58899C}" type="datetime1">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7EFFE-952B-44F3-9BCB-83722EDDFAAC}"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E7D0A6C-DDA0-452C-842A-B156AD811737}" type="datetime1">
              <a:rPr lang="en-US" smtClean="0"/>
              <a:t>10/24/2012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5367EFFE-952B-44F3-9BCB-83722EDDFAAC}"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B7A2F74-BC27-4962-988C-A7A588F8DCA7}" type="datetime1">
              <a:rPr lang="en-US" smtClean="0"/>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7EFFE-952B-44F3-9BCB-83722EDDFAAC}"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7F1F3C9-7169-4BA1-8D94-48087E7BF2B8}" type="datetime1">
              <a:rPr lang="en-US" smtClean="0"/>
              <a:t>10/24/2012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67EFFE-952B-44F3-9BCB-83722EDDFAAC}"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C2CBC9-4038-4B19-BB82-6189FB419AFB}" type="datetime1">
              <a:rPr lang="en-US" smtClean="0"/>
              <a:t>10/24/2012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67EFFE-952B-44F3-9BCB-83722EDDFAAC}"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2AA6D-795D-4900-B2C8-898ED640F1DF}" type="datetime1">
              <a:rPr lang="en-US" smtClean="0"/>
              <a:t>10/24/2012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67EFFE-952B-44F3-9BCB-83722EDDFAAC}"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259479-ED71-4539-BED4-99F039ACA0AA}" type="datetime1">
              <a:rPr lang="en-US" smtClean="0"/>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7EFFE-952B-44F3-9BCB-83722EDDFAAC}"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AB6DBE-40FD-4B42-BBC4-5C1490A232C3}" type="datetime1">
              <a:rPr lang="en-US" smtClean="0"/>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7EFFE-952B-44F3-9BCB-83722EDDFAAC}"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704789A-4245-4C0E-B923-DBD03179805B}" type="datetime1">
              <a:rPr lang="en-US" smtClean="0"/>
              <a:t>10/24/2012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367EFFE-952B-44F3-9BCB-83722EDDFAAC}"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Shaken Baby Syndrome Prevention</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Training provided by Child Abuse Prevention Council of Sacramento</a:t>
            </a:r>
            <a:endParaRPr lang="en-US" dirty="0"/>
          </a:p>
        </p:txBody>
      </p:sp>
      <p:pic>
        <p:nvPicPr>
          <p:cNvPr id="4" name="Picture 3" descr="CAPClogo2.TIF"/>
          <p:cNvPicPr>
            <a:picLocks noChangeAspect="1"/>
          </p:cNvPicPr>
          <p:nvPr/>
        </p:nvPicPr>
        <p:blipFill>
          <a:blip r:embed="rId3" cstate="print"/>
          <a:stretch>
            <a:fillRect/>
          </a:stretch>
        </p:blipFill>
        <p:spPr>
          <a:xfrm>
            <a:off x="3048000" y="685800"/>
            <a:ext cx="3048000" cy="2255620"/>
          </a:xfrm>
          <a:prstGeom prst="rect">
            <a:avLst/>
          </a:prstGeom>
        </p:spPr>
      </p:pic>
      <p:pic>
        <p:nvPicPr>
          <p:cNvPr id="5" name="Picture 4" descr="sac_007229.jpg"/>
          <p:cNvPicPr>
            <a:picLocks noChangeAspect="1"/>
          </p:cNvPicPr>
          <p:nvPr/>
        </p:nvPicPr>
        <p:blipFill>
          <a:blip r:embed="rId4" cstate="print"/>
          <a:stretch>
            <a:fillRect/>
          </a:stretch>
        </p:blipFill>
        <p:spPr>
          <a:xfrm>
            <a:off x="914401" y="5867400"/>
            <a:ext cx="1524000" cy="5197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Sacramento County’s SBS Prevention Program</a:t>
            </a:r>
            <a:endParaRPr lang="en-US" dirty="0"/>
          </a:p>
        </p:txBody>
      </p:sp>
      <p:sp>
        <p:nvSpPr>
          <p:cNvPr id="4" name="Content Placeholder 3"/>
          <p:cNvSpPr>
            <a:spLocks noGrp="1"/>
          </p:cNvSpPr>
          <p:nvPr>
            <p:ph sz="quarter" idx="1"/>
          </p:nvPr>
        </p:nvSpPr>
        <p:spPr/>
        <p:txBody>
          <a:bodyPr>
            <a:normAutofit/>
          </a:bodyPr>
          <a:lstStyle/>
          <a:p>
            <a:pPr>
              <a:lnSpc>
                <a:spcPct val="80000"/>
              </a:lnSpc>
            </a:pPr>
            <a:r>
              <a:rPr lang="en-US" sz="2400" dirty="0" smtClean="0"/>
              <a:t>Strength-Based Approach &amp; Universal in application involving: </a:t>
            </a:r>
          </a:p>
          <a:p>
            <a:pPr lvl="1">
              <a:lnSpc>
                <a:spcPct val="80000"/>
              </a:lnSpc>
              <a:buClr>
                <a:srgbClr val="F20000"/>
              </a:buClr>
            </a:pPr>
            <a:r>
              <a:rPr lang="en-US" sz="2400" dirty="0" smtClean="0"/>
              <a:t>8 birthing hospitals in Sacramento who are committed to prevention</a:t>
            </a:r>
          </a:p>
          <a:p>
            <a:pPr lvl="1">
              <a:lnSpc>
                <a:spcPct val="80000"/>
              </a:lnSpc>
              <a:buClr>
                <a:srgbClr val="F20000"/>
              </a:buClr>
            </a:pPr>
            <a:r>
              <a:rPr lang="en-US" sz="2400" dirty="0" smtClean="0"/>
              <a:t>Involves local home visitation programs in Sacramento</a:t>
            </a:r>
          </a:p>
          <a:p>
            <a:pPr marL="457200" lvl="1" indent="0">
              <a:lnSpc>
                <a:spcPct val="80000"/>
              </a:lnSpc>
              <a:buClr>
                <a:srgbClr val="F20000"/>
              </a:buClr>
              <a:buNone/>
            </a:pPr>
            <a:endParaRPr lang="en-US" sz="1400" dirty="0" smtClean="0"/>
          </a:p>
          <a:p>
            <a:pPr>
              <a:lnSpc>
                <a:spcPct val="80000"/>
              </a:lnSpc>
              <a:spcAft>
                <a:spcPts val="600"/>
              </a:spcAft>
              <a:buNone/>
            </a:pPr>
            <a:r>
              <a:rPr lang="en-US" sz="2400" b="1" dirty="0" smtClean="0">
                <a:solidFill>
                  <a:schemeClr val="accent5">
                    <a:lumMod val="75000"/>
                  </a:schemeClr>
                </a:solidFill>
              </a:rPr>
              <a:t>Before discharged from the hospital…</a:t>
            </a:r>
          </a:p>
          <a:p>
            <a:pPr>
              <a:lnSpc>
                <a:spcPct val="80000"/>
              </a:lnSpc>
              <a:spcAft>
                <a:spcPts val="600"/>
              </a:spcAft>
            </a:pPr>
            <a:r>
              <a:rPr lang="en-US" sz="2200" dirty="0" smtClean="0"/>
              <a:t>Parents are shown a brief training </a:t>
            </a:r>
            <a:r>
              <a:rPr lang="en-US" sz="2200" dirty="0" smtClean="0">
                <a:solidFill>
                  <a:srgbClr val="C00000"/>
                </a:solidFill>
              </a:rPr>
              <a:t>DVD </a:t>
            </a:r>
            <a:r>
              <a:rPr lang="en-US" sz="2200" dirty="0" smtClean="0"/>
              <a:t>(Portrait of Promise) that provides education on SBS and demonstrates effective ways to respond to an infant’s crying.</a:t>
            </a:r>
          </a:p>
          <a:p>
            <a:pPr>
              <a:lnSpc>
                <a:spcPct val="80000"/>
              </a:lnSpc>
              <a:spcAft>
                <a:spcPts val="600"/>
              </a:spcAft>
            </a:pPr>
            <a:r>
              <a:rPr lang="en-US" sz="2200" dirty="0" smtClean="0"/>
              <a:t>A hospital health educator reviews the key components of SBS and infant crying with the parents and gives them a </a:t>
            </a:r>
            <a:r>
              <a:rPr lang="en-US" sz="2200" dirty="0" smtClean="0">
                <a:solidFill>
                  <a:srgbClr val="C00000"/>
                </a:solidFill>
              </a:rPr>
              <a:t>“Babies Cry”  door hanger.</a:t>
            </a:r>
          </a:p>
          <a:p>
            <a:pPr>
              <a:lnSpc>
                <a:spcPct val="80000"/>
              </a:lnSpc>
              <a:spcAft>
                <a:spcPts val="600"/>
              </a:spcAft>
            </a:pPr>
            <a:r>
              <a:rPr lang="en-US" sz="2200" dirty="0" smtClean="0"/>
              <a:t>Parents then </a:t>
            </a:r>
            <a:r>
              <a:rPr lang="en-US" sz="2200" dirty="0" smtClean="0">
                <a:solidFill>
                  <a:srgbClr val="C00000"/>
                </a:solidFill>
              </a:rPr>
              <a:t>sign a “commitment statement” </a:t>
            </a:r>
            <a:r>
              <a:rPr lang="en-US" sz="2200" dirty="0" smtClean="0"/>
              <a:t>never to shake their baby and to pass this mandate on to all other adults that will care for their baby.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51519411"/>
              </p:ext>
            </p:extLst>
          </p:nvPr>
        </p:nvGraphicFramePr>
        <p:xfrm>
          <a:off x="655773" y="609600"/>
          <a:ext cx="7486551" cy="4832350"/>
        </p:xfrm>
        <a:graphic>
          <a:graphicData uri="http://schemas.openxmlformats.org/presentationml/2006/ole">
            <mc:AlternateContent xmlns:mc="http://schemas.openxmlformats.org/markup-compatibility/2006">
              <mc:Choice xmlns:v="urn:schemas-microsoft-com:vml" Requires="v">
                <p:oleObj spid="_x0000_s2070" name="Acrobat Document" r:id="rId4" imgW="5829300" imgH="3771900" progId="AcroExch.Document.7">
                  <p:embed/>
                </p:oleObj>
              </mc:Choice>
              <mc:Fallback>
                <p:oleObj name="Acrobat Document" r:id="rId4" imgW="5829300" imgH="3771900" progId="AcroExch.Document.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773" y="609600"/>
                        <a:ext cx="7486551" cy="4832350"/>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honig\AppData\Local\Microsoft\Windows\Temporary Internet Files\Content.Outlook\3YPADN47\IMG1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552" r="17770"/>
          <a:stretch/>
        </p:blipFill>
        <p:spPr bwMode="auto">
          <a:xfrm>
            <a:off x="5410200" y="500016"/>
            <a:ext cx="2438627" cy="57367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honig\AppData\Local\Microsoft\Windows\Temporary Internet Files\Content.Outlook\3YPADN47\IMG19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434" t="1270" r="24021"/>
          <a:stretch/>
        </p:blipFill>
        <p:spPr bwMode="auto">
          <a:xfrm>
            <a:off x="1676400" y="500016"/>
            <a:ext cx="2333445" cy="57367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Portrait of Promise </a:t>
            </a:r>
            <a:endParaRPr lang="en-US" dirty="0"/>
          </a:p>
        </p:txBody>
      </p:sp>
      <p:sp>
        <p:nvSpPr>
          <p:cNvPr id="4" name="Content Placeholder 3"/>
          <p:cNvSpPr>
            <a:spLocks noGrp="1"/>
          </p:cNvSpPr>
          <p:nvPr>
            <p:ph sz="quarter" idx="1"/>
          </p:nvPr>
        </p:nvSpPr>
        <p:spPr/>
        <p:txBody>
          <a:bodyPr/>
          <a:lstStyle/>
          <a:p>
            <a:endParaRPr lang="en-US" dirty="0"/>
          </a:p>
        </p:txBody>
      </p:sp>
      <p:pic>
        <p:nvPicPr>
          <p:cNvPr id="1027" name="Picture 3" descr="C:\Users\dbelcher\AppData\Local\Microsoft\Windows\Temporary Internet Files\Content.IE5\7EA20MK3\MP9004064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9666" y="1981200"/>
            <a:ext cx="2709334" cy="338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275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trigger’s </a:t>
            </a:r>
            <a:r>
              <a:rPr lang="en-US" i="1" dirty="0" smtClean="0"/>
              <a:t>SHAKING?</a:t>
            </a:r>
            <a:endParaRPr lang="en-US" i="1" dirty="0"/>
          </a:p>
        </p:txBody>
      </p:sp>
      <p:sp>
        <p:nvSpPr>
          <p:cNvPr id="4" name="Content Placeholder 3"/>
          <p:cNvSpPr>
            <a:spLocks noGrp="1"/>
          </p:cNvSpPr>
          <p:nvPr>
            <p:ph sz="quarter" idx="1"/>
          </p:nvPr>
        </p:nvSpPr>
        <p:spPr/>
        <p:txBody>
          <a:bodyPr/>
          <a:lstStyle/>
          <a:p>
            <a:pPr>
              <a:lnSpc>
                <a:spcPct val="90000"/>
              </a:lnSpc>
              <a:spcAft>
                <a:spcPts val="600"/>
              </a:spcAft>
              <a:buNone/>
            </a:pPr>
            <a:endParaRPr lang="en-US" altLang="ja-JP" sz="2400" b="1" dirty="0" smtClean="0">
              <a:ea typeface="ＭＳ Ｐゴシック" pitchFamily="34" charset="-128"/>
            </a:endParaRPr>
          </a:p>
          <a:p>
            <a:pPr algn="ctr">
              <a:lnSpc>
                <a:spcPct val="90000"/>
              </a:lnSpc>
              <a:spcAft>
                <a:spcPts val="600"/>
              </a:spcAft>
              <a:buNone/>
            </a:pPr>
            <a:r>
              <a:rPr lang="en-US" altLang="ja-JP" sz="3200" dirty="0" smtClean="0">
                <a:solidFill>
                  <a:srgbClr val="C00000"/>
                </a:solidFill>
                <a:ea typeface="ＭＳ Ｐゴシック" pitchFamily="34" charset="-128"/>
              </a:rPr>
              <a:t>#1 Caregiver could not stop a baby from </a:t>
            </a:r>
            <a:r>
              <a:rPr lang="en-US" altLang="ja-JP" sz="3200" u="sng" dirty="0" smtClean="0">
                <a:solidFill>
                  <a:srgbClr val="C00000"/>
                </a:solidFill>
                <a:ea typeface="ＭＳ Ｐゴシック" pitchFamily="34" charset="-128"/>
              </a:rPr>
              <a:t>crying</a:t>
            </a:r>
          </a:p>
          <a:p>
            <a:pPr>
              <a:lnSpc>
                <a:spcPct val="90000"/>
              </a:lnSpc>
              <a:spcAft>
                <a:spcPts val="600"/>
              </a:spcAft>
              <a:buNone/>
            </a:pPr>
            <a:endParaRPr lang="en-US" altLang="ja-JP" sz="2400" b="1" dirty="0" smtClean="0">
              <a:ea typeface="ＭＳ Ｐゴシック" pitchFamily="34" charset="-128"/>
            </a:endParaRPr>
          </a:p>
          <a:p>
            <a:pPr>
              <a:lnSpc>
                <a:spcPct val="90000"/>
              </a:lnSpc>
              <a:spcAft>
                <a:spcPts val="600"/>
              </a:spcAft>
            </a:pPr>
            <a:r>
              <a:rPr lang="en-US" altLang="ja-JP" sz="2800" dirty="0" smtClean="0">
                <a:ea typeface="ＭＳ Ｐゴシック" pitchFamily="34" charset="-128"/>
              </a:rPr>
              <a:t>Frustration builds</a:t>
            </a:r>
          </a:p>
          <a:p>
            <a:pPr>
              <a:lnSpc>
                <a:spcPct val="90000"/>
              </a:lnSpc>
              <a:spcAft>
                <a:spcPts val="600"/>
              </a:spcAft>
            </a:pPr>
            <a:r>
              <a:rPr lang="en-US" altLang="ja-JP" sz="2800" dirty="0" smtClean="0">
                <a:ea typeface="ＭＳ Ｐゴシック" pitchFamily="34" charset="-128"/>
              </a:rPr>
              <a:t>Caregiver does NOT take care of himself or herself</a:t>
            </a:r>
          </a:p>
          <a:p>
            <a:pPr>
              <a:lnSpc>
                <a:spcPct val="90000"/>
              </a:lnSpc>
              <a:spcAft>
                <a:spcPts val="600"/>
              </a:spcAft>
            </a:pPr>
            <a:r>
              <a:rPr lang="en-US" altLang="ja-JP" sz="2800" dirty="0" smtClean="0">
                <a:ea typeface="ＭＳ Ｐゴシック" pitchFamily="34" charset="-128"/>
              </a:rPr>
              <a:t>Caregiver loses control</a:t>
            </a:r>
          </a:p>
          <a:p>
            <a:pPr>
              <a:lnSpc>
                <a:spcPct val="90000"/>
              </a:lnSpc>
              <a:spcAft>
                <a:spcPts val="600"/>
              </a:spcAft>
            </a:pPr>
            <a:r>
              <a:rPr lang="en-US" altLang="ja-JP" sz="2800" dirty="0" smtClean="0">
                <a:ea typeface="ＭＳ Ｐゴシック" pitchFamily="34" charset="-128"/>
              </a:rPr>
              <a:t>Caregiver shakes the baby</a:t>
            </a:r>
            <a:endParaRPr lang="en-US" sz="2800"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babies CRY?</a:t>
            </a:r>
            <a:endParaRPr lang="en-US" dirty="0"/>
          </a:p>
        </p:txBody>
      </p:sp>
      <p:sp>
        <p:nvSpPr>
          <p:cNvPr id="4" name="Content Placeholder 3"/>
          <p:cNvSpPr>
            <a:spLocks noGrp="1"/>
          </p:cNvSpPr>
          <p:nvPr>
            <p:ph sz="quarter" idx="1"/>
          </p:nvPr>
        </p:nvSpPr>
        <p:spPr/>
        <p:txBody>
          <a:bodyPr>
            <a:normAutofit/>
          </a:bodyPr>
          <a:lstStyle/>
          <a:p>
            <a:pPr>
              <a:lnSpc>
                <a:spcPct val="80000"/>
              </a:lnSpc>
              <a:buNone/>
            </a:pPr>
            <a:r>
              <a:rPr lang="en-US" altLang="ja-JP" sz="2800" b="1" i="1" dirty="0" smtClean="0">
                <a:solidFill>
                  <a:srgbClr val="C00000"/>
                </a:solidFill>
                <a:ea typeface="ＭＳ Ｐゴシック" pitchFamily="34" charset="-128"/>
              </a:rPr>
              <a:t>A baby may cry because he or she . . .</a:t>
            </a:r>
          </a:p>
          <a:p>
            <a:pPr>
              <a:lnSpc>
                <a:spcPct val="80000"/>
              </a:lnSpc>
            </a:pPr>
            <a:r>
              <a:rPr lang="en-US" altLang="ja-JP" sz="2800" dirty="0" smtClean="0">
                <a:ea typeface="ＭＳ Ｐゴシック" pitchFamily="34" charset="-128"/>
              </a:rPr>
              <a:t>Is hungry</a:t>
            </a:r>
          </a:p>
          <a:p>
            <a:pPr>
              <a:lnSpc>
                <a:spcPct val="80000"/>
              </a:lnSpc>
            </a:pPr>
            <a:r>
              <a:rPr lang="en-US" altLang="ja-JP" sz="2800" dirty="0" smtClean="0">
                <a:ea typeface="ＭＳ Ｐゴシック" pitchFamily="34" charset="-128"/>
              </a:rPr>
              <a:t>Needs to burp or is gassy </a:t>
            </a:r>
          </a:p>
          <a:p>
            <a:pPr>
              <a:lnSpc>
                <a:spcPct val="80000"/>
              </a:lnSpc>
            </a:pPr>
            <a:r>
              <a:rPr lang="en-US" altLang="ja-JP" sz="2800" dirty="0" smtClean="0">
                <a:ea typeface="ＭＳ Ｐゴシック" pitchFamily="34" charset="-128"/>
              </a:rPr>
              <a:t>Wants to suck (on a pacifier or a clean finger)</a:t>
            </a:r>
          </a:p>
          <a:p>
            <a:pPr>
              <a:lnSpc>
                <a:spcPct val="80000"/>
              </a:lnSpc>
            </a:pPr>
            <a:r>
              <a:rPr lang="en-US" altLang="ja-JP" sz="2800" dirty="0" smtClean="0">
                <a:ea typeface="ＭＳ Ｐゴシック" pitchFamily="34" charset="-128"/>
              </a:rPr>
              <a:t>Needs a diaper change</a:t>
            </a:r>
          </a:p>
          <a:p>
            <a:pPr>
              <a:lnSpc>
                <a:spcPct val="80000"/>
              </a:lnSpc>
            </a:pPr>
            <a:r>
              <a:rPr lang="en-US" altLang="ja-JP" sz="2800" dirty="0" smtClean="0">
                <a:ea typeface="ＭＳ Ｐゴシック" pitchFamily="34" charset="-128"/>
              </a:rPr>
              <a:t>Is too hot or too cold</a:t>
            </a:r>
          </a:p>
          <a:p>
            <a:pPr>
              <a:lnSpc>
                <a:spcPct val="80000"/>
              </a:lnSpc>
            </a:pPr>
            <a:r>
              <a:rPr lang="en-US" altLang="ja-JP" sz="2800" dirty="0" smtClean="0">
                <a:ea typeface="ＭＳ Ｐゴシック" pitchFamily="34" charset="-128"/>
              </a:rPr>
              <a:t>Is getting sick/has a fever</a:t>
            </a:r>
          </a:p>
          <a:p>
            <a:pPr>
              <a:lnSpc>
                <a:spcPct val="80000"/>
              </a:lnSpc>
            </a:pPr>
            <a:r>
              <a:rPr lang="en-US" altLang="ja-JP" sz="2800" dirty="0" smtClean="0">
                <a:ea typeface="ＭＳ Ｐゴシック" pitchFamily="34" charset="-128"/>
              </a:rPr>
              <a:t>Has diaper rash</a:t>
            </a:r>
          </a:p>
          <a:p>
            <a:pPr>
              <a:lnSpc>
                <a:spcPct val="80000"/>
              </a:lnSpc>
            </a:pPr>
            <a:r>
              <a:rPr lang="en-US" altLang="ja-JP" sz="2800" dirty="0" smtClean="0">
                <a:ea typeface="ＭＳ Ｐゴシック" pitchFamily="34" charset="-128"/>
              </a:rPr>
              <a:t>Is teething</a:t>
            </a:r>
          </a:p>
          <a:p>
            <a:pPr>
              <a:lnSpc>
                <a:spcPct val="80000"/>
              </a:lnSpc>
            </a:pPr>
            <a:r>
              <a:rPr lang="en-US" altLang="ja-JP" sz="2800" dirty="0" smtClean="0">
                <a:ea typeface="ＭＳ Ｐゴシック" pitchFamily="34" charset="-128"/>
              </a:rPr>
              <a:t>Is tired</a:t>
            </a:r>
          </a:p>
          <a:p>
            <a:pPr>
              <a:lnSpc>
                <a:spcPct val="80000"/>
              </a:lnSpc>
            </a:pPr>
            <a:r>
              <a:rPr lang="en-US" altLang="ja-JP" sz="2800" dirty="0" smtClean="0">
                <a:ea typeface="ＭＳ Ｐゴシック" pitchFamily="34" charset="-128"/>
              </a:rPr>
              <a:t>Is over-stimulated</a:t>
            </a:r>
            <a:endParaRPr lang="en-US" sz="2800" dirty="0" smtClean="0"/>
          </a:p>
        </p:txBody>
      </p:sp>
      <p:pic>
        <p:nvPicPr>
          <p:cNvPr id="2052" name="Picture 4" descr="C:\Documents and Settings\mmione.CAPC\Local Settings\Temporary Internet Files\Content.IE5\G4V5BAJH\MP900262265[1].jpg"/>
          <p:cNvPicPr>
            <a:picLocks noChangeAspect="1" noChangeArrowheads="1"/>
          </p:cNvPicPr>
          <p:nvPr/>
        </p:nvPicPr>
        <p:blipFill>
          <a:blip r:embed="rId3" cstate="print"/>
          <a:srcRect/>
          <a:stretch>
            <a:fillRect/>
          </a:stretch>
        </p:blipFill>
        <p:spPr bwMode="auto">
          <a:xfrm>
            <a:off x="5791200" y="3048000"/>
            <a:ext cx="2129028" cy="32015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Basic Needs</a:t>
            </a:r>
            <a:endParaRPr lang="en-US" dirty="0"/>
          </a:p>
        </p:txBody>
      </p:sp>
      <p:sp>
        <p:nvSpPr>
          <p:cNvPr id="4" name="Content Placeholder 3"/>
          <p:cNvSpPr>
            <a:spLocks noGrp="1"/>
          </p:cNvSpPr>
          <p:nvPr>
            <p:ph sz="quarter" idx="1"/>
          </p:nvPr>
        </p:nvSpPr>
        <p:spPr>
          <a:xfrm>
            <a:off x="457200" y="1219200"/>
            <a:ext cx="8229600" cy="5029200"/>
          </a:xfrm>
        </p:spPr>
        <p:txBody>
          <a:bodyPr>
            <a:normAutofit fontScale="77500" lnSpcReduction="20000"/>
          </a:bodyPr>
          <a:lstStyle/>
          <a:p>
            <a:pPr>
              <a:lnSpc>
                <a:spcPct val="80000"/>
              </a:lnSpc>
              <a:spcAft>
                <a:spcPts val="600"/>
              </a:spcAft>
            </a:pPr>
            <a:r>
              <a:rPr lang="en-US" altLang="ja-JP" sz="2800" dirty="0" smtClean="0">
                <a:ea typeface="ＭＳ Ｐゴシック" pitchFamily="34" charset="-128"/>
              </a:rPr>
              <a:t>Does the baby’s diaper need changing?</a:t>
            </a:r>
          </a:p>
          <a:p>
            <a:pPr>
              <a:lnSpc>
                <a:spcPct val="80000"/>
              </a:lnSpc>
              <a:spcAft>
                <a:spcPts val="600"/>
              </a:spcAft>
            </a:pPr>
            <a:r>
              <a:rPr lang="en-US" altLang="ja-JP" sz="2800" dirty="0" smtClean="0">
                <a:ea typeface="ＭＳ Ｐゴシック" pitchFamily="34" charset="-128"/>
              </a:rPr>
              <a:t>Is the baby hungry?</a:t>
            </a:r>
          </a:p>
          <a:p>
            <a:pPr>
              <a:lnSpc>
                <a:spcPct val="80000"/>
              </a:lnSpc>
              <a:spcAft>
                <a:spcPts val="600"/>
              </a:spcAft>
            </a:pPr>
            <a:r>
              <a:rPr lang="en-US" altLang="ja-JP" sz="2800" dirty="0" smtClean="0">
                <a:ea typeface="ＭＳ Ｐゴシック" pitchFamily="34" charset="-128"/>
              </a:rPr>
              <a:t>Is the baby being scratched or poked by something?</a:t>
            </a:r>
          </a:p>
          <a:p>
            <a:pPr>
              <a:lnSpc>
                <a:spcPct val="80000"/>
              </a:lnSpc>
              <a:spcAft>
                <a:spcPts val="600"/>
              </a:spcAft>
            </a:pPr>
            <a:r>
              <a:rPr lang="en-US" altLang="ja-JP" sz="2800" dirty="0" smtClean="0">
                <a:ea typeface="ＭＳ Ｐゴシック" pitchFamily="34" charset="-128"/>
              </a:rPr>
              <a:t>Does the baby want to be cuddled?</a:t>
            </a:r>
          </a:p>
          <a:p>
            <a:pPr>
              <a:lnSpc>
                <a:spcPct val="80000"/>
              </a:lnSpc>
              <a:spcAft>
                <a:spcPts val="600"/>
              </a:spcAft>
            </a:pPr>
            <a:r>
              <a:rPr lang="en-US" altLang="ja-JP" sz="2800" dirty="0" smtClean="0">
                <a:ea typeface="ＭＳ Ｐゴシック" pitchFamily="34" charset="-128"/>
              </a:rPr>
              <a:t>Does the baby want to be played with?</a:t>
            </a:r>
          </a:p>
          <a:p>
            <a:pPr>
              <a:lnSpc>
                <a:spcPct val="80000"/>
              </a:lnSpc>
              <a:spcAft>
                <a:spcPts val="600"/>
              </a:spcAft>
              <a:buNone/>
            </a:pPr>
            <a:endParaRPr lang="en-US" altLang="ja-JP" sz="1800" dirty="0" smtClean="0">
              <a:ea typeface="ＭＳ Ｐゴシック" pitchFamily="34" charset="-128"/>
            </a:endParaRPr>
          </a:p>
          <a:p>
            <a:pPr>
              <a:lnSpc>
                <a:spcPct val="80000"/>
              </a:lnSpc>
              <a:spcAft>
                <a:spcPts val="600"/>
              </a:spcAft>
              <a:buNone/>
            </a:pPr>
            <a:r>
              <a:rPr lang="en-US" altLang="ja-JP" sz="3400" dirty="0" smtClean="0">
                <a:solidFill>
                  <a:schemeClr val="accent5">
                    <a:lumMod val="75000"/>
                  </a:schemeClr>
                </a:solidFill>
                <a:ea typeface="ＭＳ Ｐゴシック" pitchFamily="34" charset="-128"/>
              </a:rPr>
              <a:t>Or . . .</a:t>
            </a:r>
          </a:p>
          <a:p>
            <a:pPr>
              <a:lnSpc>
                <a:spcPct val="80000"/>
              </a:lnSpc>
              <a:spcAft>
                <a:spcPts val="600"/>
              </a:spcAft>
              <a:buNone/>
            </a:pPr>
            <a:endParaRPr lang="en-US" altLang="ja-JP" sz="1800" dirty="0" smtClean="0">
              <a:ea typeface="ＭＳ Ｐゴシック" pitchFamily="34" charset="-128"/>
            </a:endParaRPr>
          </a:p>
          <a:p>
            <a:pPr>
              <a:lnSpc>
                <a:spcPct val="80000"/>
              </a:lnSpc>
              <a:spcAft>
                <a:spcPts val="600"/>
              </a:spcAft>
            </a:pPr>
            <a:r>
              <a:rPr lang="en-US" altLang="ja-JP" sz="2800" dirty="0" smtClean="0">
                <a:ea typeface="ＭＳ Ｐゴシック" pitchFamily="34" charset="-128"/>
              </a:rPr>
              <a:t>Is the baby too hot?  Too cold?</a:t>
            </a:r>
          </a:p>
          <a:p>
            <a:pPr>
              <a:lnSpc>
                <a:spcPct val="80000"/>
              </a:lnSpc>
              <a:spcAft>
                <a:spcPts val="600"/>
              </a:spcAft>
            </a:pPr>
            <a:r>
              <a:rPr lang="en-US" altLang="ja-JP" sz="2800" dirty="0" smtClean="0">
                <a:ea typeface="ＭＳ Ｐゴシック" pitchFamily="34" charset="-128"/>
              </a:rPr>
              <a:t>Is the baby overtired?</a:t>
            </a:r>
          </a:p>
          <a:p>
            <a:pPr>
              <a:lnSpc>
                <a:spcPct val="80000"/>
              </a:lnSpc>
              <a:spcAft>
                <a:spcPts val="600"/>
              </a:spcAft>
            </a:pPr>
            <a:r>
              <a:rPr lang="en-US" altLang="ja-JP" sz="2800" dirty="0" smtClean="0">
                <a:ea typeface="ＭＳ Ｐゴシック" pitchFamily="34" charset="-128"/>
              </a:rPr>
              <a:t>Is the baby teething?</a:t>
            </a:r>
          </a:p>
          <a:p>
            <a:pPr>
              <a:lnSpc>
                <a:spcPct val="80000"/>
              </a:lnSpc>
              <a:spcAft>
                <a:spcPts val="600"/>
              </a:spcAft>
            </a:pPr>
            <a:r>
              <a:rPr lang="en-US" altLang="ja-JP" sz="2800" dirty="0" smtClean="0">
                <a:ea typeface="ＭＳ Ｐゴシック" pitchFamily="34" charset="-128"/>
              </a:rPr>
              <a:t>Is the baby bored?</a:t>
            </a:r>
          </a:p>
          <a:p>
            <a:pPr>
              <a:lnSpc>
                <a:spcPct val="80000"/>
              </a:lnSpc>
              <a:spcAft>
                <a:spcPts val="600"/>
              </a:spcAft>
            </a:pPr>
            <a:endParaRPr lang="en-US" altLang="ja-JP" sz="2800" dirty="0" smtClean="0">
              <a:ea typeface="ＭＳ Ｐゴシック" pitchFamily="34" charset="-128"/>
            </a:endParaRPr>
          </a:p>
          <a:p>
            <a:pPr>
              <a:lnSpc>
                <a:spcPct val="80000"/>
              </a:lnSpc>
              <a:spcAft>
                <a:spcPts val="600"/>
              </a:spcAft>
              <a:buNone/>
            </a:pPr>
            <a:r>
              <a:rPr lang="en-US" altLang="ja-JP" sz="4600" dirty="0" smtClean="0">
                <a:solidFill>
                  <a:srgbClr val="C00000"/>
                </a:solidFill>
                <a:ea typeface="ＭＳ Ｐゴシック" pitchFamily="34" charset="-128"/>
              </a:rPr>
              <a:t>If not, then . . .</a:t>
            </a:r>
            <a:endParaRPr lang="en-US" sz="4600" dirty="0" smtClean="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sooth a crying baby</a:t>
            </a:r>
            <a:endParaRPr lang="en-US" dirty="0"/>
          </a:p>
        </p:txBody>
      </p:sp>
      <p:sp>
        <p:nvSpPr>
          <p:cNvPr id="4" name="Content Placeholder 3"/>
          <p:cNvSpPr>
            <a:spLocks noGrp="1"/>
          </p:cNvSpPr>
          <p:nvPr>
            <p:ph sz="quarter" idx="1"/>
          </p:nvPr>
        </p:nvSpPr>
        <p:spPr/>
        <p:txBody>
          <a:bodyPr>
            <a:normAutofit/>
          </a:bodyPr>
          <a:lstStyle/>
          <a:p>
            <a:pPr>
              <a:lnSpc>
                <a:spcPct val="80000"/>
              </a:lnSpc>
              <a:spcAft>
                <a:spcPts val="600"/>
              </a:spcAft>
            </a:pPr>
            <a:r>
              <a:rPr lang="en-US" altLang="ja-JP" sz="2800" dirty="0" smtClean="0">
                <a:ea typeface="ＭＳ Ｐゴシック" pitchFamily="34" charset="-128"/>
              </a:rPr>
              <a:t>Please check the baby’s </a:t>
            </a:r>
            <a:r>
              <a:rPr lang="en-US" altLang="ja-JP" sz="2800" dirty="0" smtClean="0">
                <a:solidFill>
                  <a:srgbClr val="C00000"/>
                </a:solidFill>
                <a:ea typeface="ＭＳ Ｐゴシック" pitchFamily="34" charset="-128"/>
              </a:rPr>
              <a:t>diaper</a:t>
            </a:r>
          </a:p>
          <a:p>
            <a:pPr>
              <a:lnSpc>
                <a:spcPct val="80000"/>
              </a:lnSpc>
              <a:spcAft>
                <a:spcPts val="600"/>
              </a:spcAft>
            </a:pPr>
            <a:r>
              <a:rPr lang="en-US" sz="2800" dirty="0" smtClean="0">
                <a:ea typeface="ＭＳ Ｐゴシック" pitchFamily="34" charset="-128"/>
              </a:rPr>
              <a:t>See if the baby is </a:t>
            </a:r>
            <a:r>
              <a:rPr lang="en-US" sz="2800" dirty="0" smtClean="0">
                <a:solidFill>
                  <a:srgbClr val="C00000"/>
                </a:solidFill>
                <a:ea typeface="ＭＳ Ｐゴシック" pitchFamily="34" charset="-128"/>
              </a:rPr>
              <a:t>hungry</a:t>
            </a:r>
            <a:r>
              <a:rPr lang="en-US" sz="2800" dirty="0" smtClean="0">
                <a:ea typeface="ＭＳ Ｐゴシック" pitchFamily="34" charset="-128"/>
              </a:rPr>
              <a:t> or needs to be burped</a:t>
            </a:r>
          </a:p>
          <a:p>
            <a:pPr>
              <a:lnSpc>
                <a:spcPct val="80000"/>
              </a:lnSpc>
              <a:spcAft>
                <a:spcPts val="600"/>
              </a:spcAft>
            </a:pPr>
            <a:r>
              <a:rPr lang="en-US" sz="2800" dirty="0" smtClean="0">
                <a:ea typeface="ＭＳ Ｐゴシック" pitchFamily="34" charset="-128"/>
              </a:rPr>
              <a:t>Make sure the baby doesn’t have a </a:t>
            </a:r>
            <a:r>
              <a:rPr lang="en-US" sz="2800" dirty="0" smtClean="0">
                <a:solidFill>
                  <a:srgbClr val="C00000"/>
                </a:solidFill>
                <a:ea typeface="ＭＳ Ｐゴシック" pitchFamily="34" charset="-128"/>
              </a:rPr>
              <a:t>fever</a:t>
            </a:r>
            <a:r>
              <a:rPr lang="en-US" sz="2800" dirty="0" smtClean="0">
                <a:ea typeface="ＭＳ Ｐゴシック" pitchFamily="34" charset="-128"/>
              </a:rPr>
              <a:t> (if there is a fever, contact a doctor)</a:t>
            </a:r>
          </a:p>
          <a:p>
            <a:pPr>
              <a:lnSpc>
                <a:spcPct val="80000"/>
              </a:lnSpc>
              <a:spcAft>
                <a:spcPts val="600"/>
              </a:spcAft>
            </a:pPr>
            <a:r>
              <a:rPr lang="en-US" sz="2800" dirty="0" smtClean="0">
                <a:solidFill>
                  <a:srgbClr val="C00000"/>
                </a:solidFill>
                <a:ea typeface="ＭＳ Ｐゴシック" pitchFamily="34" charset="-128"/>
              </a:rPr>
              <a:t>Swaddle</a:t>
            </a:r>
            <a:r>
              <a:rPr lang="en-US" sz="2800" dirty="0" smtClean="0">
                <a:ea typeface="ＭＳ Ｐゴシック" pitchFamily="34" charset="-128"/>
              </a:rPr>
              <a:t> the baby in a soft blanket and cuddle the baby</a:t>
            </a:r>
          </a:p>
          <a:p>
            <a:pPr>
              <a:lnSpc>
                <a:spcPct val="80000"/>
              </a:lnSpc>
              <a:spcAft>
                <a:spcPts val="600"/>
              </a:spcAft>
            </a:pPr>
            <a:r>
              <a:rPr lang="en-US" sz="2800" dirty="0" smtClean="0">
                <a:ea typeface="ＭＳ Ｐゴシック" pitchFamily="34" charset="-128"/>
              </a:rPr>
              <a:t>Take the baby for a </a:t>
            </a:r>
            <a:r>
              <a:rPr lang="en-US" sz="2800" dirty="0" smtClean="0">
                <a:solidFill>
                  <a:srgbClr val="C00000"/>
                </a:solidFill>
                <a:ea typeface="ＭＳ Ｐゴシック" pitchFamily="34" charset="-128"/>
              </a:rPr>
              <a:t>ride</a:t>
            </a:r>
            <a:r>
              <a:rPr lang="en-US" sz="2800" dirty="0" smtClean="0">
                <a:ea typeface="ＭＳ Ｐゴシック" pitchFamily="34" charset="-128"/>
              </a:rPr>
              <a:t> in a stroller or car</a:t>
            </a:r>
          </a:p>
          <a:p>
            <a:pPr>
              <a:lnSpc>
                <a:spcPct val="80000"/>
              </a:lnSpc>
              <a:spcAft>
                <a:spcPts val="600"/>
              </a:spcAft>
            </a:pPr>
            <a:r>
              <a:rPr lang="en-US" sz="2800" dirty="0" smtClean="0">
                <a:ea typeface="ＭＳ Ｐゴシック" pitchFamily="34" charset="-128"/>
              </a:rPr>
              <a:t>Place the baby in a </a:t>
            </a:r>
            <a:r>
              <a:rPr lang="en-US" sz="2800" dirty="0" smtClean="0">
                <a:solidFill>
                  <a:srgbClr val="C00000"/>
                </a:solidFill>
                <a:ea typeface="ＭＳ Ｐゴシック" pitchFamily="34" charset="-128"/>
              </a:rPr>
              <a:t>bouncy chair </a:t>
            </a:r>
            <a:r>
              <a:rPr lang="en-US" sz="2800" dirty="0" smtClean="0">
                <a:ea typeface="ＭＳ Ｐゴシック" pitchFamily="34" charset="-128"/>
              </a:rPr>
              <a:t>or gentle infant swing</a:t>
            </a:r>
          </a:p>
          <a:p>
            <a:pPr>
              <a:lnSpc>
                <a:spcPct val="80000"/>
              </a:lnSpc>
              <a:spcAft>
                <a:spcPts val="600"/>
              </a:spcAft>
            </a:pPr>
            <a:r>
              <a:rPr lang="en-US" sz="2800" dirty="0" smtClean="0">
                <a:ea typeface="ＭＳ Ｐゴシック" pitchFamily="34" charset="-128"/>
              </a:rPr>
              <a:t>Play soft </a:t>
            </a:r>
            <a:r>
              <a:rPr lang="en-US" sz="2800" dirty="0" smtClean="0">
                <a:solidFill>
                  <a:srgbClr val="C00000"/>
                </a:solidFill>
                <a:ea typeface="ＭＳ Ｐゴシック" pitchFamily="34" charset="-128"/>
              </a:rPr>
              <a:t>music</a:t>
            </a:r>
            <a:r>
              <a:rPr lang="en-US" sz="2800" dirty="0" smtClean="0">
                <a:ea typeface="ＭＳ Ｐゴシック" pitchFamily="34" charset="-128"/>
              </a:rPr>
              <a:t>, sing or hum quietly</a:t>
            </a:r>
          </a:p>
          <a:p>
            <a:pPr>
              <a:lnSpc>
                <a:spcPct val="80000"/>
              </a:lnSpc>
              <a:spcAft>
                <a:spcPts val="600"/>
              </a:spcAft>
            </a:pPr>
            <a:r>
              <a:rPr lang="en-US" sz="2800" dirty="0" smtClean="0">
                <a:ea typeface="ＭＳ Ｐゴシック" pitchFamily="34" charset="-128"/>
              </a:rPr>
              <a:t>Give the baby a soothing </a:t>
            </a:r>
            <a:r>
              <a:rPr lang="en-US" sz="2800" dirty="0" smtClean="0">
                <a:solidFill>
                  <a:srgbClr val="C00000"/>
                </a:solidFill>
                <a:ea typeface="ＭＳ Ｐゴシック" pitchFamily="34" charset="-128"/>
              </a:rPr>
              <a:t>bath</a:t>
            </a:r>
            <a:endParaRPr lang="en-US" sz="2800"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Triggers for </a:t>
            </a:r>
            <a:r>
              <a:rPr lang="en-US" i="1" dirty="0" smtClean="0"/>
              <a:t>SHAKING</a:t>
            </a:r>
            <a:endParaRPr lang="en-US" i="1" dirty="0"/>
          </a:p>
        </p:txBody>
      </p:sp>
      <p:sp>
        <p:nvSpPr>
          <p:cNvPr id="4" name="Content Placeholder 3"/>
          <p:cNvSpPr>
            <a:spLocks noGrp="1"/>
          </p:cNvSpPr>
          <p:nvPr>
            <p:ph sz="quarter" idx="1"/>
          </p:nvPr>
        </p:nvSpPr>
        <p:spPr/>
        <p:txBody>
          <a:bodyPr/>
          <a:lstStyle/>
          <a:p>
            <a:endParaRPr lang="en-US" dirty="0"/>
          </a:p>
        </p:txBody>
      </p:sp>
      <p:pic>
        <p:nvPicPr>
          <p:cNvPr id="5" name="Picture 4">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42904">
            <a:off x="665865" y="1683433"/>
            <a:ext cx="2438400" cy="2438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64378">
            <a:off x="5667442" y="1209452"/>
            <a:ext cx="2640384" cy="3728224"/>
          </a:xfrm>
          <a:prstGeom prst="rect">
            <a:avLst/>
          </a:prstGeom>
        </p:spPr>
      </p:pic>
      <p:pic>
        <p:nvPicPr>
          <p:cNvPr id="7" name="Picture 6">
            <a:hlinkClick r:id="" action="ppaction://hlinkshowjump?jump=nextslid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1115" y="3962400"/>
            <a:ext cx="2743200" cy="20590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Safety Plan</a:t>
            </a:r>
            <a:endParaRPr lang="en-US" dirty="0"/>
          </a:p>
        </p:txBody>
      </p:sp>
      <p:sp>
        <p:nvSpPr>
          <p:cNvPr id="4" name="Content Placeholder 3"/>
          <p:cNvSpPr>
            <a:spLocks noGrp="1"/>
          </p:cNvSpPr>
          <p:nvPr>
            <p:ph sz="quarter" idx="1"/>
          </p:nvPr>
        </p:nvSpPr>
        <p:spPr/>
        <p:txBody>
          <a:bodyPr>
            <a:normAutofit/>
          </a:bodyPr>
          <a:lstStyle/>
          <a:p>
            <a:pPr>
              <a:spcAft>
                <a:spcPts val="600"/>
              </a:spcAft>
            </a:pPr>
            <a:r>
              <a:rPr lang="en-US" altLang="ja-JP" sz="2400" dirty="0" smtClean="0">
                <a:ea typeface="ＭＳ Ｐゴシック" pitchFamily="34" charset="-128"/>
              </a:rPr>
              <a:t>What is the Safety Plan or Safety net? </a:t>
            </a:r>
          </a:p>
          <a:p>
            <a:pPr marL="0" indent="0">
              <a:spcAft>
                <a:spcPts val="600"/>
              </a:spcAft>
              <a:buNone/>
            </a:pPr>
            <a:endParaRPr lang="en-US" altLang="ja-JP" sz="2400" dirty="0" smtClean="0">
              <a:ea typeface="ＭＳ Ｐゴシック" pitchFamily="34" charset="-128"/>
            </a:endParaRPr>
          </a:p>
          <a:p>
            <a:pPr>
              <a:spcAft>
                <a:spcPts val="600"/>
              </a:spcAft>
            </a:pPr>
            <a:r>
              <a:rPr lang="en-US" altLang="ja-JP" sz="2400" dirty="0" smtClean="0">
                <a:ea typeface="ＭＳ Ｐゴシック" pitchFamily="34" charset="-128"/>
              </a:rPr>
              <a:t>Is there a plan to put the baby somewhere safe when the family member or caregiver becomes frustrated?</a:t>
            </a:r>
          </a:p>
          <a:p>
            <a:pPr>
              <a:spcAft>
                <a:spcPts val="600"/>
              </a:spcAft>
            </a:pPr>
            <a:endParaRPr lang="en-US" altLang="ja-JP" sz="2400" dirty="0" smtClean="0">
              <a:ea typeface="ＭＳ Ｐゴシック" pitchFamily="34" charset="-128"/>
            </a:endParaRPr>
          </a:p>
        </p:txBody>
      </p:sp>
      <p:pic>
        <p:nvPicPr>
          <p:cNvPr id="6" name="Picture 5" descr="crying3.bmp"/>
          <p:cNvPicPr>
            <a:picLocks noChangeAspect="1"/>
          </p:cNvPicPr>
          <p:nvPr/>
        </p:nvPicPr>
        <p:blipFill>
          <a:blip r:embed="rId3" cstate="print"/>
          <a:stretch>
            <a:fillRect/>
          </a:stretch>
        </p:blipFill>
        <p:spPr>
          <a:xfrm>
            <a:off x="1219200" y="3352800"/>
            <a:ext cx="2580953" cy="1771429"/>
          </a:xfrm>
          <a:prstGeom prst="rect">
            <a:avLst/>
          </a:prstGeom>
        </p:spPr>
      </p:pic>
      <p:pic>
        <p:nvPicPr>
          <p:cNvPr id="7" name="Picture 6" descr="crying4.bmp"/>
          <p:cNvPicPr>
            <a:picLocks noChangeAspect="1"/>
          </p:cNvPicPr>
          <p:nvPr/>
        </p:nvPicPr>
        <p:blipFill>
          <a:blip r:embed="rId4" cstate="print"/>
          <a:stretch>
            <a:fillRect/>
          </a:stretch>
        </p:blipFill>
        <p:spPr>
          <a:xfrm>
            <a:off x="5562600" y="3200400"/>
            <a:ext cx="2057143" cy="20571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Goals</a:t>
            </a:r>
            <a:endParaRPr lang="en-US" dirty="0"/>
          </a:p>
        </p:txBody>
      </p:sp>
      <p:sp>
        <p:nvSpPr>
          <p:cNvPr id="3" name="Content Placeholder 2"/>
          <p:cNvSpPr>
            <a:spLocks noGrp="1"/>
          </p:cNvSpPr>
          <p:nvPr>
            <p:ph sz="quarter" idx="1"/>
          </p:nvPr>
        </p:nvSpPr>
        <p:spPr/>
        <p:txBody>
          <a:bodyPr>
            <a:normAutofit/>
          </a:bodyPr>
          <a:lstStyle/>
          <a:p>
            <a:pPr>
              <a:spcBef>
                <a:spcPts val="1800"/>
              </a:spcBef>
              <a:spcAft>
                <a:spcPts val="1800"/>
              </a:spcAft>
            </a:pPr>
            <a:r>
              <a:rPr lang="en-US" dirty="0" smtClean="0"/>
              <a:t>Define Shaken Baby Syndrome (SBS)</a:t>
            </a:r>
          </a:p>
          <a:p>
            <a:pPr>
              <a:lnSpc>
                <a:spcPct val="80000"/>
              </a:lnSpc>
              <a:spcBef>
                <a:spcPts val="1800"/>
              </a:spcBef>
              <a:spcAft>
                <a:spcPts val="1800"/>
              </a:spcAft>
            </a:pPr>
            <a:r>
              <a:rPr lang="en-US" dirty="0" smtClean="0"/>
              <a:t>Identify the signs and symptoms of SBS</a:t>
            </a:r>
          </a:p>
          <a:p>
            <a:pPr>
              <a:lnSpc>
                <a:spcPct val="80000"/>
              </a:lnSpc>
              <a:spcBef>
                <a:spcPts val="1800"/>
              </a:spcBef>
              <a:spcAft>
                <a:spcPts val="1800"/>
              </a:spcAft>
            </a:pPr>
            <a:r>
              <a:rPr lang="en-US" dirty="0" smtClean="0"/>
              <a:t>Explore common triggers to shaking a baby</a:t>
            </a:r>
          </a:p>
          <a:p>
            <a:pPr>
              <a:lnSpc>
                <a:spcPct val="80000"/>
              </a:lnSpc>
              <a:spcBef>
                <a:spcPts val="1800"/>
              </a:spcBef>
              <a:spcAft>
                <a:spcPts val="1800"/>
              </a:spcAft>
            </a:pPr>
            <a:r>
              <a:rPr lang="en-US" dirty="0" smtClean="0"/>
              <a:t>Teach parents how to formulate a plan for handling frustration, anger, and stress when a baby cries</a:t>
            </a:r>
          </a:p>
          <a:p>
            <a:pPr>
              <a:lnSpc>
                <a:spcPct val="80000"/>
              </a:lnSpc>
              <a:spcBef>
                <a:spcPts val="1800"/>
              </a:spcBef>
              <a:spcAft>
                <a:spcPts val="1800"/>
              </a:spcAft>
            </a:pPr>
            <a:r>
              <a:rPr lang="en-US" dirty="0" smtClean="0"/>
              <a:t>Identify resources </a:t>
            </a:r>
            <a:r>
              <a:rPr lang="en-US" sz="2400" dirty="0" smtClean="0">
                <a:latin typeface="Maiandra GD" pitchFamily="34" charset="0"/>
              </a:rPr>
              <a:t>for SBS prevention</a:t>
            </a:r>
          </a:p>
          <a:p>
            <a:pPr>
              <a:lnSpc>
                <a:spcPct val="80000"/>
              </a:lnSpc>
              <a:spcBef>
                <a:spcPts val="1800"/>
              </a:spcBef>
              <a:spcAft>
                <a:spcPts val="1800"/>
              </a:spcAft>
            </a:pPr>
            <a:r>
              <a:rPr lang="en-US" sz="2400" dirty="0" smtClean="0">
                <a:latin typeface="Maiandra GD" pitchFamily="34" charset="0"/>
              </a:rPr>
              <a:t>Raise awareness on parental experience </a:t>
            </a:r>
            <a:endParaRPr lang="en-US" sz="2400" dirty="0" smtClean="0">
              <a:solidFill>
                <a:schemeClr val="bg1"/>
              </a:solidFill>
            </a:endParaRPr>
          </a:p>
          <a:p>
            <a:pPr>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Skills</a:t>
            </a:r>
            <a:endParaRPr lang="en-US" dirty="0"/>
          </a:p>
        </p:txBody>
      </p:sp>
      <p:sp>
        <p:nvSpPr>
          <p:cNvPr id="4" name="Content Placeholder 3"/>
          <p:cNvSpPr>
            <a:spLocks noGrp="1"/>
          </p:cNvSpPr>
          <p:nvPr>
            <p:ph sz="quarter" idx="1"/>
          </p:nvPr>
        </p:nvSpPr>
        <p:spPr/>
        <p:txBody>
          <a:bodyPr/>
          <a:lstStyle/>
          <a:p>
            <a:pPr>
              <a:lnSpc>
                <a:spcPct val="80000"/>
              </a:lnSpc>
              <a:buNone/>
            </a:pPr>
            <a:r>
              <a:rPr lang="en-US" altLang="ja-JP" sz="2400" b="1" i="1" dirty="0" smtClean="0">
                <a:solidFill>
                  <a:schemeClr val="accent5">
                    <a:lumMod val="75000"/>
                  </a:schemeClr>
                </a:solidFill>
                <a:ea typeface="ＭＳ Ｐゴシック" pitchFamily="34" charset="-128"/>
              </a:rPr>
              <a:t>Ensure the parents you are working with are constantly practicing &amp; engaging in…</a:t>
            </a:r>
          </a:p>
          <a:p>
            <a:pPr>
              <a:lnSpc>
                <a:spcPct val="80000"/>
              </a:lnSpc>
              <a:buNone/>
            </a:pPr>
            <a:endParaRPr lang="en-US" altLang="ja-JP" sz="1000" b="1" i="1" dirty="0" smtClean="0">
              <a:ea typeface="ＭＳ Ｐゴシック" pitchFamily="34" charset="-128"/>
            </a:endParaRPr>
          </a:p>
          <a:p>
            <a:pPr>
              <a:lnSpc>
                <a:spcPct val="80000"/>
              </a:lnSpc>
            </a:pPr>
            <a:r>
              <a:rPr lang="en-US" altLang="ja-JP" sz="2400" dirty="0" smtClean="0">
                <a:ea typeface="ＭＳ Ｐゴシック" pitchFamily="34" charset="-128"/>
              </a:rPr>
              <a:t>Stress Management</a:t>
            </a:r>
          </a:p>
          <a:p>
            <a:pPr marL="0" indent="0">
              <a:lnSpc>
                <a:spcPct val="80000"/>
              </a:lnSpc>
              <a:buNone/>
            </a:pPr>
            <a:endParaRPr lang="en-US" altLang="ja-JP" sz="1200" dirty="0" smtClean="0">
              <a:ea typeface="ＭＳ Ｐゴシック" pitchFamily="34" charset="-128"/>
            </a:endParaRPr>
          </a:p>
          <a:p>
            <a:pPr>
              <a:lnSpc>
                <a:spcPct val="80000"/>
              </a:lnSpc>
            </a:pPr>
            <a:r>
              <a:rPr lang="en-US" altLang="ja-JP" sz="2400" dirty="0" smtClean="0">
                <a:ea typeface="ＭＳ Ｐゴシック" pitchFamily="34" charset="-128"/>
              </a:rPr>
              <a:t>Anger Management</a:t>
            </a:r>
          </a:p>
          <a:p>
            <a:pPr marL="0" indent="0">
              <a:lnSpc>
                <a:spcPct val="80000"/>
              </a:lnSpc>
              <a:buNone/>
            </a:pPr>
            <a:endParaRPr lang="en-US" altLang="ja-JP" sz="1200" dirty="0" smtClean="0">
              <a:ea typeface="ＭＳ Ｐゴシック" pitchFamily="34" charset="-128"/>
            </a:endParaRPr>
          </a:p>
          <a:p>
            <a:pPr>
              <a:lnSpc>
                <a:spcPct val="80000"/>
              </a:lnSpc>
            </a:pPr>
            <a:r>
              <a:rPr lang="en-US" altLang="ja-JP" sz="2400" dirty="0" smtClean="0">
                <a:ea typeface="ＭＳ Ｐゴシック" pitchFamily="34" charset="-128"/>
              </a:rPr>
              <a:t>Positive Discipline </a:t>
            </a:r>
          </a:p>
          <a:p>
            <a:pPr marL="0" indent="0">
              <a:lnSpc>
                <a:spcPct val="80000"/>
              </a:lnSpc>
              <a:buNone/>
            </a:pPr>
            <a:endParaRPr lang="en-US" altLang="ja-JP" sz="1200" dirty="0" smtClean="0">
              <a:ea typeface="ＭＳ Ｐゴシック" pitchFamily="34" charset="-128"/>
            </a:endParaRPr>
          </a:p>
          <a:p>
            <a:pPr>
              <a:lnSpc>
                <a:spcPct val="80000"/>
              </a:lnSpc>
            </a:pPr>
            <a:r>
              <a:rPr lang="en-US" altLang="ja-JP" sz="2400" dirty="0" smtClean="0">
                <a:ea typeface="ＭＳ Ｐゴシック" pitchFamily="34" charset="-128"/>
              </a:rPr>
              <a:t>Ages and Stages of Children</a:t>
            </a:r>
          </a:p>
          <a:p>
            <a:pPr marL="0" indent="0">
              <a:lnSpc>
                <a:spcPct val="80000"/>
              </a:lnSpc>
              <a:buNone/>
            </a:pPr>
            <a:endParaRPr lang="en-US" altLang="ja-JP" sz="1200" dirty="0" smtClean="0">
              <a:ea typeface="ＭＳ Ｐゴシック" pitchFamily="34" charset="-128"/>
            </a:endParaRPr>
          </a:p>
          <a:p>
            <a:pPr>
              <a:lnSpc>
                <a:spcPct val="80000"/>
              </a:lnSpc>
            </a:pPr>
            <a:r>
              <a:rPr lang="en-US" altLang="ja-JP" sz="2400" dirty="0" smtClean="0">
                <a:ea typeface="ＭＳ Ｐゴシック" pitchFamily="34" charset="-128"/>
              </a:rPr>
              <a:t>Nurturing and Empathy</a:t>
            </a:r>
          </a:p>
          <a:p>
            <a:pPr marL="0" indent="0">
              <a:lnSpc>
                <a:spcPct val="80000"/>
              </a:lnSpc>
              <a:buNone/>
            </a:pPr>
            <a:endParaRPr lang="en-US" altLang="ja-JP" sz="1200" dirty="0" smtClean="0">
              <a:ea typeface="ＭＳ Ｐゴシック" pitchFamily="34" charset="-128"/>
            </a:endParaRPr>
          </a:p>
          <a:p>
            <a:pPr>
              <a:lnSpc>
                <a:spcPct val="80000"/>
              </a:lnSpc>
            </a:pPr>
            <a:r>
              <a:rPr lang="en-US" altLang="ja-JP" sz="2400" dirty="0" smtClean="0">
                <a:ea typeface="ＭＳ Ｐゴシック" pitchFamily="34" charset="-128"/>
              </a:rPr>
              <a:t>Overall Parenting Skills</a:t>
            </a:r>
            <a:endParaRPr lang="en-U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Healthy Responses</a:t>
            </a:r>
            <a:endParaRPr lang="en-US" dirty="0"/>
          </a:p>
        </p:txBody>
      </p:sp>
      <p:sp>
        <p:nvSpPr>
          <p:cNvPr id="4" name="Content Placeholder 3"/>
          <p:cNvSpPr>
            <a:spLocks noGrp="1"/>
          </p:cNvSpPr>
          <p:nvPr>
            <p:ph sz="quarter" idx="1"/>
          </p:nvPr>
        </p:nvSpPr>
        <p:spPr>
          <a:xfrm>
            <a:off x="457200" y="1143000"/>
            <a:ext cx="8229600" cy="5013960"/>
          </a:xfrm>
        </p:spPr>
        <p:txBody>
          <a:bodyPr>
            <a:normAutofit fontScale="70000" lnSpcReduction="20000"/>
          </a:bodyPr>
          <a:lstStyle/>
          <a:p>
            <a:pPr>
              <a:lnSpc>
                <a:spcPct val="80000"/>
              </a:lnSpc>
              <a:spcAft>
                <a:spcPts val="600"/>
              </a:spcAft>
            </a:pPr>
            <a:endParaRPr lang="en-US" altLang="ja-JP" sz="2800" dirty="0" smtClean="0">
              <a:latin typeface="Gill Sans MT" pitchFamily="34" charset="0"/>
              <a:ea typeface="ＭＳ Ｐゴシック" pitchFamily="34" charset="-128"/>
            </a:endParaRPr>
          </a:p>
          <a:p>
            <a:pPr>
              <a:lnSpc>
                <a:spcPct val="80000"/>
              </a:lnSpc>
              <a:spcAft>
                <a:spcPts val="600"/>
              </a:spcAft>
            </a:pPr>
            <a:r>
              <a:rPr lang="en-US" altLang="ja-JP" sz="2800" dirty="0" smtClean="0">
                <a:latin typeface="Gill Sans MT" pitchFamily="34" charset="0"/>
                <a:ea typeface="ＭＳ Ｐゴシック" pitchFamily="34" charset="-128"/>
              </a:rPr>
              <a:t>Put the baby on its back in a </a:t>
            </a:r>
            <a:r>
              <a:rPr lang="en-US" altLang="ja-JP" sz="2800" dirty="0" smtClean="0">
                <a:solidFill>
                  <a:srgbClr val="C00000"/>
                </a:solidFill>
                <a:latin typeface="Gill Sans MT" pitchFamily="34" charset="0"/>
                <a:ea typeface="ＭＳ Ｐゴシック" pitchFamily="34" charset="-128"/>
              </a:rPr>
              <a:t>crib</a:t>
            </a:r>
            <a:r>
              <a:rPr lang="en-US" altLang="ja-JP" sz="2800" dirty="0" smtClean="0">
                <a:latin typeface="Gill Sans MT" pitchFamily="34" charset="0"/>
                <a:ea typeface="ＭＳ Ｐゴシック" pitchFamily="34" charset="-128"/>
              </a:rPr>
              <a:t> or room safely and leave the room</a:t>
            </a:r>
          </a:p>
          <a:p>
            <a:pPr marL="0" indent="0">
              <a:lnSpc>
                <a:spcPct val="80000"/>
              </a:lnSpc>
              <a:spcAft>
                <a:spcPts val="600"/>
              </a:spcAft>
              <a:buNone/>
            </a:pPr>
            <a:endParaRPr lang="en-US" altLang="ja-JP" sz="1400" dirty="0" smtClean="0">
              <a:latin typeface="Gill Sans MT" pitchFamily="34" charset="0"/>
              <a:ea typeface="ＭＳ Ｐゴシック" pitchFamily="34" charset="-128"/>
            </a:endParaRPr>
          </a:p>
          <a:p>
            <a:pPr>
              <a:lnSpc>
                <a:spcPct val="80000"/>
              </a:lnSpc>
              <a:spcAft>
                <a:spcPts val="600"/>
              </a:spcAft>
            </a:pPr>
            <a:r>
              <a:rPr lang="en-US" altLang="ja-JP" sz="2800" dirty="0" smtClean="0">
                <a:latin typeface="Gill Sans MT" pitchFamily="34" charset="0"/>
                <a:ea typeface="ＭＳ Ｐゴシック" pitchFamily="34" charset="-128"/>
              </a:rPr>
              <a:t>Take a 10 minute </a:t>
            </a:r>
            <a:r>
              <a:rPr lang="en-US" altLang="ja-JP" sz="2800" dirty="0" smtClean="0">
                <a:solidFill>
                  <a:srgbClr val="C00000"/>
                </a:solidFill>
                <a:latin typeface="Gill Sans MT" pitchFamily="34" charset="0"/>
                <a:ea typeface="ＭＳ Ｐゴシック" pitchFamily="34" charset="-128"/>
              </a:rPr>
              <a:t>break</a:t>
            </a:r>
            <a:r>
              <a:rPr lang="en-US" altLang="ja-JP" sz="2800" dirty="0" smtClean="0">
                <a:latin typeface="Gill Sans MT" pitchFamily="34" charset="0"/>
                <a:ea typeface="ＭＳ Ｐゴシック" pitchFamily="34" charset="-128"/>
              </a:rPr>
              <a:t> to calm down</a:t>
            </a:r>
          </a:p>
          <a:p>
            <a:pPr marL="0" indent="0">
              <a:lnSpc>
                <a:spcPct val="80000"/>
              </a:lnSpc>
              <a:spcAft>
                <a:spcPts val="600"/>
              </a:spcAft>
              <a:buNone/>
            </a:pPr>
            <a:endParaRPr lang="en-US" altLang="ja-JP" sz="1400" dirty="0" smtClean="0">
              <a:latin typeface="Gill Sans MT" pitchFamily="34" charset="0"/>
              <a:ea typeface="ＭＳ Ｐゴシック" pitchFamily="34" charset="-128"/>
            </a:endParaRPr>
          </a:p>
          <a:p>
            <a:pPr>
              <a:lnSpc>
                <a:spcPct val="80000"/>
              </a:lnSpc>
              <a:spcAft>
                <a:spcPts val="600"/>
              </a:spcAft>
            </a:pPr>
            <a:r>
              <a:rPr lang="en-US" altLang="ja-JP" sz="2800" dirty="0" smtClean="0">
                <a:latin typeface="Gill Sans MT" pitchFamily="34" charset="0"/>
                <a:ea typeface="ＭＳ Ｐゴシック" pitchFamily="34" charset="-128"/>
              </a:rPr>
              <a:t>Contact a family member or friend to </a:t>
            </a:r>
            <a:r>
              <a:rPr lang="en-US" altLang="ja-JP" sz="2800" dirty="0" smtClean="0">
                <a:solidFill>
                  <a:srgbClr val="C00000"/>
                </a:solidFill>
                <a:latin typeface="Gill Sans MT" pitchFamily="34" charset="0"/>
                <a:ea typeface="ＭＳ Ｐゴシック" pitchFamily="34" charset="-128"/>
              </a:rPr>
              <a:t>vent/talk</a:t>
            </a:r>
          </a:p>
          <a:p>
            <a:pPr marL="0" indent="0">
              <a:lnSpc>
                <a:spcPct val="80000"/>
              </a:lnSpc>
              <a:spcAft>
                <a:spcPts val="600"/>
              </a:spcAft>
              <a:buNone/>
            </a:pPr>
            <a:endParaRPr lang="en-US" altLang="ja-JP" sz="1600" dirty="0" smtClean="0">
              <a:latin typeface="Gill Sans MT" pitchFamily="34" charset="0"/>
              <a:ea typeface="ＭＳ Ｐゴシック" pitchFamily="34" charset="-128"/>
            </a:endParaRPr>
          </a:p>
          <a:p>
            <a:pPr>
              <a:lnSpc>
                <a:spcPct val="80000"/>
              </a:lnSpc>
              <a:spcAft>
                <a:spcPts val="600"/>
              </a:spcAft>
            </a:pPr>
            <a:r>
              <a:rPr lang="en-US" altLang="ja-JP" sz="2800" dirty="0" smtClean="0">
                <a:latin typeface="Gill Sans MT" pitchFamily="34" charset="0"/>
                <a:ea typeface="ＭＳ Ｐゴシック" pitchFamily="34" charset="-128"/>
              </a:rPr>
              <a:t>Listen to soothing </a:t>
            </a:r>
            <a:r>
              <a:rPr lang="en-US" altLang="ja-JP" sz="2800" dirty="0" smtClean="0">
                <a:solidFill>
                  <a:srgbClr val="C00000"/>
                </a:solidFill>
                <a:latin typeface="Gill Sans MT" pitchFamily="34" charset="0"/>
                <a:ea typeface="ＭＳ Ｐゴシック" pitchFamily="34" charset="-128"/>
              </a:rPr>
              <a:t>music</a:t>
            </a:r>
          </a:p>
          <a:p>
            <a:pPr marL="0" indent="0">
              <a:lnSpc>
                <a:spcPct val="80000"/>
              </a:lnSpc>
              <a:spcAft>
                <a:spcPts val="600"/>
              </a:spcAft>
              <a:buNone/>
            </a:pPr>
            <a:endParaRPr lang="en-US" altLang="ja-JP" sz="1600" dirty="0" smtClean="0">
              <a:latin typeface="Gill Sans MT" pitchFamily="34" charset="0"/>
              <a:ea typeface="ＭＳ Ｐゴシック" pitchFamily="34" charset="-128"/>
            </a:endParaRPr>
          </a:p>
          <a:p>
            <a:pPr>
              <a:lnSpc>
                <a:spcPct val="120000"/>
              </a:lnSpc>
              <a:spcAft>
                <a:spcPts val="600"/>
              </a:spcAft>
            </a:pPr>
            <a:r>
              <a:rPr lang="en-US" altLang="ja-JP" sz="2800" dirty="0" smtClean="0">
                <a:solidFill>
                  <a:srgbClr val="C00000"/>
                </a:solidFill>
                <a:latin typeface="Gill Sans MT" pitchFamily="34" charset="0"/>
                <a:ea typeface="ＭＳ Ｐゴシック" pitchFamily="34" charset="-128"/>
              </a:rPr>
              <a:t>Exercise</a:t>
            </a:r>
            <a:r>
              <a:rPr lang="en-US" altLang="ja-JP" sz="2800" dirty="0" smtClean="0">
                <a:latin typeface="Gill Sans MT" pitchFamily="34" charset="0"/>
                <a:ea typeface="ＭＳ Ｐゴシック" pitchFamily="34" charset="-128"/>
              </a:rPr>
              <a:t> (dance, sit ups, push ups, jumping jacks, yoga, and deep breathing -your baby might like to watch!)</a:t>
            </a:r>
          </a:p>
          <a:p>
            <a:pPr marL="0" indent="0">
              <a:lnSpc>
                <a:spcPct val="80000"/>
              </a:lnSpc>
              <a:spcAft>
                <a:spcPts val="600"/>
              </a:spcAft>
              <a:buNone/>
            </a:pPr>
            <a:endParaRPr lang="en-US" altLang="ja-JP" sz="1400" dirty="0" smtClean="0">
              <a:latin typeface="Gill Sans MT" pitchFamily="34" charset="0"/>
              <a:ea typeface="ＭＳ Ｐゴシック" pitchFamily="34" charset="-128"/>
            </a:endParaRPr>
          </a:p>
          <a:p>
            <a:pPr>
              <a:lnSpc>
                <a:spcPct val="80000"/>
              </a:lnSpc>
              <a:spcAft>
                <a:spcPts val="600"/>
              </a:spcAft>
            </a:pPr>
            <a:r>
              <a:rPr lang="en-US" altLang="ja-JP" sz="2800" dirty="0" smtClean="0">
                <a:solidFill>
                  <a:srgbClr val="C00000"/>
                </a:solidFill>
                <a:latin typeface="Gill Sans MT" pitchFamily="34" charset="0"/>
                <a:ea typeface="ＭＳ Ｐゴシック" pitchFamily="34" charset="-128"/>
              </a:rPr>
              <a:t>Remind yourself THE CRYING WILL END</a:t>
            </a:r>
          </a:p>
          <a:p>
            <a:pPr marL="0" indent="0">
              <a:lnSpc>
                <a:spcPct val="80000"/>
              </a:lnSpc>
              <a:spcAft>
                <a:spcPts val="600"/>
              </a:spcAft>
              <a:buNone/>
            </a:pPr>
            <a:endParaRPr lang="en-US" altLang="ja-JP" sz="1600" dirty="0" smtClean="0">
              <a:latin typeface="Gill Sans MT" pitchFamily="34" charset="0"/>
              <a:ea typeface="ＭＳ Ｐゴシック" pitchFamily="34" charset="-128"/>
            </a:endParaRPr>
          </a:p>
          <a:p>
            <a:pPr>
              <a:lnSpc>
                <a:spcPct val="80000"/>
              </a:lnSpc>
              <a:spcAft>
                <a:spcPts val="600"/>
              </a:spcAft>
            </a:pPr>
            <a:r>
              <a:rPr lang="en-US" altLang="ja-JP" sz="2800" dirty="0" smtClean="0">
                <a:latin typeface="Gill Sans MT" pitchFamily="34" charset="0"/>
                <a:ea typeface="ＭＳ Ｐゴシック" pitchFamily="34" charset="-128"/>
              </a:rPr>
              <a:t>If you need help, call the </a:t>
            </a:r>
            <a:r>
              <a:rPr lang="en-US" altLang="ja-JP" sz="2800" dirty="0" smtClean="0">
                <a:solidFill>
                  <a:srgbClr val="C00000"/>
                </a:solidFill>
                <a:latin typeface="Gill Sans MT" pitchFamily="34" charset="0"/>
                <a:ea typeface="ＭＳ Ｐゴシック" pitchFamily="34" charset="-128"/>
              </a:rPr>
              <a:t>Parent Support Line</a:t>
            </a:r>
            <a:r>
              <a:rPr lang="en-US" altLang="ja-JP" sz="2800" dirty="0" smtClean="0">
                <a:latin typeface="Gill Sans MT" pitchFamily="34" charset="0"/>
                <a:ea typeface="ＭＳ Ｐゴシック" pitchFamily="34" charset="-128"/>
              </a:rPr>
              <a:t> at: </a:t>
            </a:r>
          </a:p>
          <a:p>
            <a:pPr marL="0" indent="0">
              <a:lnSpc>
                <a:spcPct val="80000"/>
              </a:lnSpc>
              <a:spcAft>
                <a:spcPts val="600"/>
              </a:spcAft>
              <a:buNone/>
            </a:pPr>
            <a:r>
              <a:rPr lang="en-US" altLang="ja-JP" sz="2800" dirty="0" smtClean="0">
                <a:latin typeface="Gill Sans MT" pitchFamily="34" charset="0"/>
                <a:ea typeface="ＭＳ Ｐゴシック" pitchFamily="34" charset="-128"/>
              </a:rPr>
              <a:t>	1-888-281-3000 (24 hours a day/7 days a week) or call 911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4" name="Content Placeholder 3"/>
          <p:cNvSpPr>
            <a:spLocks noGrp="1"/>
          </p:cNvSpPr>
          <p:nvPr>
            <p:ph sz="quarter" idx="1"/>
          </p:nvPr>
        </p:nvSpPr>
        <p:spPr>
          <a:xfrm>
            <a:off x="457200" y="1219200"/>
            <a:ext cx="8229600" cy="5029200"/>
          </a:xfrm>
        </p:spPr>
        <p:txBody>
          <a:bodyPr>
            <a:normAutofit fontScale="85000" lnSpcReduction="20000"/>
          </a:bodyPr>
          <a:lstStyle/>
          <a:p>
            <a:pPr algn="ctr">
              <a:lnSpc>
                <a:spcPct val="80000"/>
              </a:lnSpc>
              <a:spcAft>
                <a:spcPts val="600"/>
              </a:spcAft>
              <a:buNone/>
            </a:pPr>
            <a:r>
              <a:rPr lang="en-US" altLang="ja-JP" sz="2800" dirty="0" smtClean="0">
                <a:latin typeface="Gill Sans MT" pitchFamily="34" charset="0"/>
                <a:ea typeface="ＭＳ Ｐゴシック" pitchFamily="34" charset="-128"/>
              </a:rPr>
              <a:t>No baby has died from crying too much. </a:t>
            </a:r>
          </a:p>
          <a:p>
            <a:pPr algn="ctr">
              <a:lnSpc>
                <a:spcPct val="80000"/>
              </a:lnSpc>
              <a:spcAft>
                <a:spcPts val="600"/>
              </a:spcAft>
              <a:buNone/>
            </a:pPr>
            <a:endParaRPr lang="en-US" altLang="ja-JP" sz="2800" dirty="0" smtClean="0">
              <a:latin typeface="Gill Sans MT" pitchFamily="34" charset="0"/>
              <a:ea typeface="ＭＳ Ｐゴシック" pitchFamily="34" charset="-128"/>
            </a:endParaRPr>
          </a:p>
          <a:p>
            <a:pPr algn="ctr">
              <a:lnSpc>
                <a:spcPct val="80000"/>
              </a:lnSpc>
              <a:spcAft>
                <a:spcPts val="600"/>
              </a:spcAft>
              <a:buNone/>
            </a:pPr>
            <a:r>
              <a:rPr lang="en-US" altLang="ja-JP" sz="2800" dirty="0" smtClean="0">
                <a:latin typeface="Gill Sans MT" pitchFamily="34" charset="0"/>
                <a:ea typeface="ＭＳ Ｐゴシック" pitchFamily="34" charset="-128"/>
              </a:rPr>
              <a:t>If someone calls you frustrated with a </a:t>
            </a:r>
          </a:p>
          <a:p>
            <a:pPr algn="ctr">
              <a:lnSpc>
                <a:spcPct val="80000"/>
              </a:lnSpc>
              <a:spcAft>
                <a:spcPts val="600"/>
              </a:spcAft>
              <a:buNone/>
            </a:pPr>
            <a:r>
              <a:rPr lang="en-US" altLang="ja-JP" sz="2800" dirty="0" smtClean="0">
                <a:latin typeface="Gill Sans MT" pitchFamily="34" charset="0"/>
                <a:ea typeface="ＭＳ Ｐゴシック" pitchFamily="34" charset="-128"/>
              </a:rPr>
              <a:t>crying baby, offer your help. Provide an open ear &amp; a resource.</a:t>
            </a:r>
          </a:p>
          <a:p>
            <a:pPr algn="ctr">
              <a:lnSpc>
                <a:spcPct val="80000"/>
              </a:lnSpc>
              <a:spcAft>
                <a:spcPts val="600"/>
              </a:spcAft>
              <a:buNone/>
            </a:pPr>
            <a:endParaRPr lang="en-US" altLang="ja-JP" sz="2800" dirty="0" smtClean="0">
              <a:latin typeface="Gill Sans MT" pitchFamily="34" charset="0"/>
              <a:ea typeface="ＭＳ Ｐゴシック" pitchFamily="34" charset="-128"/>
            </a:endParaRPr>
          </a:p>
          <a:p>
            <a:pPr algn="ctr">
              <a:lnSpc>
                <a:spcPct val="80000"/>
              </a:lnSpc>
              <a:spcAft>
                <a:spcPts val="600"/>
              </a:spcAft>
              <a:buNone/>
            </a:pPr>
            <a:r>
              <a:rPr lang="en-US" altLang="ja-JP" sz="2800" b="1" dirty="0" smtClean="0">
                <a:latin typeface="Gill Sans MT" pitchFamily="34" charset="0"/>
                <a:ea typeface="ＭＳ Ｐゴシック" pitchFamily="34" charset="-128"/>
              </a:rPr>
              <a:t>NEVER </a:t>
            </a:r>
            <a:r>
              <a:rPr lang="en-US" altLang="ja-JP" sz="2800" b="1" i="1" dirty="0" smtClean="0">
                <a:latin typeface="Gill Sans MT" pitchFamily="34" charset="0"/>
                <a:ea typeface="ＭＳ Ｐゴシック" pitchFamily="34" charset="-128"/>
              </a:rPr>
              <a:t>SHAKE</a:t>
            </a:r>
            <a:r>
              <a:rPr lang="en-US" altLang="ja-JP" sz="2800" b="1" dirty="0" smtClean="0">
                <a:latin typeface="Gill Sans MT" pitchFamily="34" charset="0"/>
                <a:ea typeface="ＭＳ Ｐゴシック" pitchFamily="34" charset="-128"/>
              </a:rPr>
              <a:t> a BABY! </a:t>
            </a:r>
          </a:p>
          <a:p>
            <a:pPr algn="ctr">
              <a:lnSpc>
                <a:spcPct val="80000"/>
              </a:lnSpc>
              <a:spcAft>
                <a:spcPts val="600"/>
              </a:spcAft>
              <a:buNone/>
            </a:pPr>
            <a:endParaRPr lang="en-US" altLang="ja-JP" sz="2800" dirty="0" smtClean="0">
              <a:latin typeface="Gill Sans MT" pitchFamily="34" charset="0"/>
              <a:ea typeface="ＭＳ Ｐゴシック" pitchFamily="34" charset="-128"/>
            </a:endParaRPr>
          </a:p>
          <a:p>
            <a:pPr algn="ctr">
              <a:lnSpc>
                <a:spcPct val="80000"/>
              </a:lnSpc>
              <a:spcAft>
                <a:spcPts val="600"/>
              </a:spcAft>
              <a:buNone/>
            </a:pPr>
            <a:r>
              <a:rPr lang="en-US" altLang="ja-JP" sz="2800" dirty="0" smtClean="0">
                <a:latin typeface="Gill Sans MT" pitchFamily="34" charset="0"/>
                <a:ea typeface="ＭＳ Ｐゴシック" pitchFamily="34" charset="-128"/>
              </a:rPr>
              <a:t>If you need help, call the </a:t>
            </a:r>
          </a:p>
          <a:p>
            <a:pPr algn="ctr">
              <a:lnSpc>
                <a:spcPct val="80000"/>
              </a:lnSpc>
              <a:spcAft>
                <a:spcPts val="600"/>
              </a:spcAft>
              <a:buNone/>
            </a:pPr>
            <a:r>
              <a:rPr lang="en-US" altLang="ja-JP" sz="2800" b="1" dirty="0" smtClean="0">
                <a:solidFill>
                  <a:schemeClr val="accent5">
                    <a:lumMod val="75000"/>
                  </a:schemeClr>
                </a:solidFill>
                <a:latin typeface="Gill Sans MT" pitchFamily="34" charset="0"/>
                <a:ea typeface="ＭＳ Ｐゴシック" pitchFamily="34" charset="-128"/>
              </a:rPr>
              <a:t>Parent Support Line</a:t>
            </a:r>
          </a:p>
          <a:p>
            <a:pPr algn="ctr">
              <a:lnSpc>
                <a:spcPct val="80000"/>
              </a:lnSpc>
              <a:spcAft>
                <a:spcPts val="600"/>
              </a:spcAft>
              <a:buNone/>
            </a:pPr>
            <a:r>
              <a:rPr lang="en-US" altLang="ja-JP" sz="2800" b="1" dirty="0" smtClean="0">
                <a:solidFill>
                  <a:schemeClr val="accent5">
                    <a:lumMod val="75000"/>
                  </a:schemeClr>
                </a:solidFill>
                <a:latin typeface="Gill Sans MT" pitchFamily="34" charset="0"/>
                <a:ea typeface="ＭＳ Ｐゴシック" pitchFamily="34" charset="-128"/>
              </a:rPr>
              <a:t>1-888-281-3000 or 911</a:t>
            </a:r>
          </a:p>
          <a:p>
            <a:pPr algn="ctr">
              <a:lnSpc>
                <a:spcPct val="80000"/>
              </a:lnSpc>
              <a:spcAft>
                <a:spcPts val="600"/>
              </a:spcAft>
              <a:buNone/>
            </a:pPr>
            <a:endParaRPr lang="en-US" altLang="ja-JP" sz="2800" dirty="0" smtClean="0">
              <a:latin typeface="Gill Sans MT" pitchFamily="34" charset="0"/>
              <a:ea typeface="ＭＳ Ｐゴシック" pitchFamily="34" charset="-128"/>
            </a:endParaRPr>
          </a:p>
          <a:p>
            <a:pPr algn="ctr">
              <a:lnSpc>
                <a:spcPct val="80000"/>
              </a:lnSpc>
              <a:spcAft>
                <a:spcPts val="600"/>
              </a:spcAft>
              <a:buNone/>
            </a:pPr>
            <a:r>
              <a:rPr lang="en-US" altLang="ja-JP" sz="2800" b="1" dirty="0" smtClean="0">
                <a:solidFill>
                  <a:srgbClr val="C00000"/>
                </a:solidFill>
                <a:latin typeface="Gill Sans MT" pitchFamily="34" charset="0"/>
                <a:ea typeface="ＭＳ Ｐゴシック" pitchFamily="34" charset="-128"/>
              </a:rPr>
              <a:t>Sacramento County Information &amp; Referral Line: </a:t>
            </a:r>
          </a:p>
          <a:p>
            <a:pPr algn="ctr">
              <a:lnSpc>
                <a:spcPct val="80000"/>
              </a:lnSpc>
              <a:spcAft>
                <a:spcPts val="600"/>
              </a:spcAft>
              <a:buNone/>
            </a:pPr>
            <a:r>
              <a:rPr lang="en-US" altLang="ja-JP" sz="2800" b="1" dirty="0" smtClean="0">
                <a:solidFill>
                  <a:srgbClr val="C00000"/>
                </a:solidFill>
                <a:latin typeface="Gill Sans MT" pitchFamily="34" charset="0"/>
                <a:ea typeface="ＭＳ Ｐゴシック" pitchFamily="34" charset="-128"/>
              </a:rPr>
              <a:t>(916) 244-1906</a:t>
            </a:r>
            <a:endParaRPr lang="en-US" sz="2800" b="1" dirty="0" smtClean="0">
              <a:solidFill>
                <a:srgbClr val="C00000"/>
              </a:solidFill>
              <a:latin typeface="Gill Sans MT" pitchFamily="34" charset="0"/>
            </a:endParaRP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Speaker – parental experience</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r>
              <a:rPr lang="en-US" dirty="0" smtClean="0"/>
              <a:t>Help me welcome Scott </a:t>
            </a:r>
            <a:r>
              <a:rPr lang="en-US" dirty="0" err="1" smtClean="0"/>
              <a:t>Juceam</a:t>
            </a:r>
            <a:r>
              <a:rPr lang="en-US" dirty="0" smtClean="0"/>
              <a:t>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78609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sz="quarter" idx="1"/>
          </p:nvPr>
        </p:nvSpPr>
        <p:spPr/>
        <p:txBody>
          <a:bodyPr/>
          <a:lstStyle/>
          <a:p>
            <a:endParaRPr lang="en-US" dirty="0" smtClean="0"/>
          </a:p>
          <a:p>
            <a:endParaRPr lang="en-US" dirty="0"/>
          </a:p>
        </p:txBody>
      </p:sp>
      <p:pic>
        <p:nvPicPr>
          <p:cNvPr id="4098" name="Picture 2" descr="C:\Documents and Settings\mmione.CAPC\Local Settings\Temporary Internet Files\Content.IE5\O79MS0YB\MP900439551[1].jpg"/>
          <p:cNvPicPr>
            <a:picLocks noChangeAspect="1" noChangeArrowheads="1"/>
          </p:cNvPicPr>
          <p:nvPr/>
        </p:nvPicPr>
        <p:blipFill>
          <a:blip r:embed="rId3" cstate="print"/>
          <a:srcRect/>
          <a:stretch>
            <a:fillRect/>
          </a:stretch>
        </p:blipFill>
        <p:spPr bwMode="auto">
          <a:xfrm>
            <a:off x="2894076" y="1260398"/>
            <a:ext cx="3355848" cy="502659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Participating </a:t>
            </a:r>
            <a:endParaRPr lang="en-US" dirty="0"/>
          </a:p>
        </p:txBody>
      </p:sp>
      <p:sp>
        <p:nvSpPr>
          <p:cNvPr id="6" name="Content Placeholder 5"/>
          <p:cNvSpPr>
            <a:spLocks noGrp="1"/>
          </p:cNvSpPr>
          <p:nvPr>
            <p:ph sz="quarter" idx="1"/>
          </p:nvPr>
        </p:nvSpPr>
        <p:spPr/>
        <p:txBody>
          <a:bodyPr/>
          <a:lstStyle/>
          <a:p>
            <a:pPr>
              <a:buNone/>
            </a:pPr>
            <a:r>
              <a:rPr lang="en-US" sz="3600" dirty="0" smtClean="0"/>
              <a:t>Please complete a: </a:t>
            </a:r>
          </a:p>
          <a:p>
            <a:pPr>
              <a:buNone/>
            </a:pPr>
            <a:r>
              <a:rPr lang="en-US" sz="3600" dirty="0" smtClean="0">
                <a:solidFill>
                  <a:schemeClr val="accent5">
                    <a:lumMod val="75000"/>
                  </a:schemeClr>
                </a:solidFill>
              </a:rPr>
              <a:t>			</a:t>
            </a:r>
          </a:p>
          <a:p>
            <a:pPr algn="ctr">
              <a:buNone/>
            </a:pPr>
            <a:r>
              <a:rPr lang="en-US" sz="3600" smtClean="0">
                <a:solidFill>
                  <a:schemeClr val="accent5">
                    <a:lumMod val="75000"/>
                  </a:schemeClr>
                </a:solidFill>
              </a:rPr>
              <a:t>Learning Assessment </a:t>
            </a:r>
            <a:endParaRPr lang="en-US" sz="3600" dirty="0" smtClean="0">
              <a:solidFill>
                <a:schemeClr val="accent5">
                  <a:lumMod val="75000"/>
                </a:schemeClr>
              </a:solidFill>
            </a:endParaRPr>
          </a:p>
          <a:p>
            <a:pPr>
              <a:buNone/>
            </a:pPr>
            <a:endParaRPr lang="en-US" dirty="0" smtClean="0"/>
          </a:p>
          <a:p>
            <a:pPr>
              <a:buNone/>
            </a:pPr>
            <a:endParaRPr lang="en-US" dirty="0"/>
          </a:p>
        </p:txBody>
      </p:sp>
      <p:pic>
        <p:nvPicPr>
          <p:cNvPr id="7" name="Picture 6" descr="Baby"/>
          <p:cNvPicPr>
            <a:picLocks noChangeAspect="1" noChangeArrowheads="1"/>
          </p:cNvPicPr>
          <p:nvPr/>
        </p:nvPicPr>
        <p:blipFill>
          <a:blip r:embed="rId3" cstate="print"/>
          <a:srcRect/>
          <a:stretch>
            <a:fillRect/>
          </a:stretch>
        </p:blipFill>
        <p:spPr bwMode="auto">
          <a:xfrm>
            <a:off x="914400" y="3810000"/>
            <a:ext cx="3324225"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Shaken Baby Syndrome is…</a:t>
            </a:r>
            <a:endParaRPr lang="en-US" dirty="0"/>
          </a:p>
        </p:txBody>
      </p:sp>
      <p:sp>
        <p:nvSpPr>
          <p:cNvPr id="3" name="Content Placeholder 2"/>
          <p:cNvSpPr>
            <a:spLocks noGrp="1"/>
          </p:cNvSpPr>
          <p:nvPr>
            <p:ph sz="quarter" idx="1"/>
          </p:nvPr>
        </p:nvSpPr>
        <p:spPr/>
        <p:txBody>
          <a:bodyPr/>
          <a:lstStyle/>
          <a:p>
            <a:r>
              <a:rPr lang="en-US" b="1" u="sng" dirty="0" smtClean="0">
                <a:solidFill>
                  <a:schemeClr val="accent5">
                    <a:lumMod val="75000"/>
                  </a:schemeClr>
                </a:solidFill>
              </a:rPr>
              <a:t>Clinical Definition:</a:t>
            </a:r>
            <a:r>
              <a:rPr lang="en-US" dirty="0" smtClean="0"/>
              <a:t> Shake Baby Syndrome, or SBS, is a form of Abusive Head Trauma </a:t>
            </a:r>
            <a:r>
              <a:rPr lang="en-US" altLang="ja-JP" dirty="0" smtClean="0"/>
              <a:t>(AHT) </a:t>
            </a:r>
            <a:r>
              <a:rPr lang="en-US" dirty="0" smtClean="0"/>
              <a:t>that causes bleeding over the surface of the brain, swelling of the brain, bleeding at the back of the eyes, and other injuries not seen together in any other disease or medical  condition. </a:t>
            </a:r>
          </a:p>
          <a:p>
            <a:endParaRPr lang="en-US" b="1" u="sng" dirty="0" smtClean="0">
              <a:solidFill>
                <a:schemeClr val="accent5">
                  <a:lumMod val="75000"/>
                </a:schemeClr>
              </a:solidFill>
            </a:endParaRPr>
          </a:p>
          <a:p>
            <a:r>
              <a:rPr lang="en-US" b="1" u="sng" dirty="0" smtClean="0">
                <a:solidFill>
                  <a:schemeClr val="accent5">
                    <a:lumMod val="75000"/>
                  </a:schemeClr>
                </a:solidFill>
              </a:rPr>
              <a:t>Layperson’s Definition:</a:t>
            </a:r>
            <a:r>
              <a:rPr lang="en-US" sz="2800" dirty="0" smtClean="0">
                <a:latin typeface="Maiandra GD" pitchFamily="34" charset="0"/>
              </a:rPr>
              <a:t> </a:t>
            </a:r>
            <a:r>
              <a:rPr lang="en-US" dirty="0" smtClean="0"/>
              <a:t>Child abuse  involving the shaking of a baby.</a:t>
            </a:r>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during </a:t>
            </a:r>
            <a:r>
              <a:rPr lang="en-US" i="1" dirty="0" smtClean="0"/>
              <a:t>SHAKING</a:t>
            </a:r>
            <a:r>
              <a:rPr lang="en-US" dirty="0" smtClean="0"/>
              <a:t>…</a:t>
            </a:r>
            <a:endParaRPr lang="en-US" dirty="0"/>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103437" y="1219200"/>
            <a:ext cx="4937125" cy="49371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 baby so vulnerable? </a:t>
            </a:r>
            <a:endParaRPr lang="en-US" dirty="0"/>
          </a:p>
        </p:txBody>
      </p:sp>
      <p:sp>
        <p:nvSpPr>
          <p:cNvPr id="3" name="Content Placeholder 2"/>
          <p:cNvSpPr>
            <a:spLocks noGrp="1"/>
          </p:cNvSpPr>
          <p:nvPr>
            <p:ph sz="quarter" idx="1"/>
          </p:nvPr>
        </p:nvSpPr>
        <p:spPr/>
        <p:txBody>
          <a:bodyPr>
            <a:normAutofit/>
          </a:bodyPr>
          <a:lstStyle/>
          <a:p>
            <a:pPr>
              <a:lnSpc>
                <a:spcPct val="90000"/>
              </a:lnSpc>
            </a:pPr>
            <a:r>
              <a:rPr lang="en-US" sz="2800" dirty="0" smtClean="0"/>
              <a:t>Heavy </a:t>
            </a:r>
            <a:r>
              <a:rPr lang="en-US" altLang="ja-JP" sz="2800" dirty="0" smtClean="0"/>
              <a:t>head - </a:t>
            </a:r>
            <a:r>
              <a:rPr lang="en-US" altLang="ja-JP" sz="2800" i="1" dirty="0" smtClean="0"/>
              <a:t>25% of body weight</a:t>
            </a:r>
          </a:p>
          <a:p>
            <a:pPr marL="0" indent="0">
              <a:lnSpc>
                <a:spcPct val="90000"/>
              </a:lnSpc>
              <a:buNone/>
            </a:pPr>
            <a:endParaRPr lang="en-US" altLang="ja-JP" sz="2800" dirty="0" smtClean="0"/>
          </a:p>
          <a:p>
            <a:pPr>
              <a:lnSpc>
                <a:spcPct val="90000"/>
              </a:lnSpc>
            </a:pPr>
            <a:r>
              <a:rPr lang="en-US" altLang="ja-JP" sz="2800" dirty="0" smtClean="0"/>
              <a:t>Weak neck muscles - </a:t>
            </a:r>
            <a:r>
              <a:rPr lang="en-US" altLang="ja-JP" sz="2800" i="1" dirty="0" smtClean="0"/>
              <a:t>Can’t resist movement</a:t>
            </a:r>
          </a:p>
          <a:p>
            <a:pPr>
              <a:lnSpc>
                <a:spcPct val="90000"/>
              </a:lnSpc>
              <a:buNone/>
            </a:pPr>
            <a:endParaRPr lang="en-US" altLang="ja-JP" sz="2800" dirty="0" smtClean="0"/>
          </a:p>
          <a:p>
            <a:pPr>
              <a:lnSpc>
                <a:spcPct val="90000"/>
              </a:lnSpc>
            </a:pPr>
            <a:r>
              <a:rPr lang="en-US" altLang="ja-JP" sz="2800" dirty="0" smtClean="0"/>
              <a:t>Space inside skull - </a:t>
            </a:r>
            <a:r>
              <a:rPr lang="en-US" altLang="ja-JP" sz="2800" i="1" dirty="0" smtClean="0"/>
              <a:t>Force increases</a:t>
            </a:r>
          </a:p>
          <a:p>
            <a:pPr marL="0" indent="0">
              <a:lnSpc>
                <a:spcPct val="90000"/>
              </a:lnSpc>
              <a:buNone/>
            </a:pPr>
            <a:endParaRPr lang="en-US" altLang="ja-JP" sz="2800" dirty="0" smtClean="0"/>
          </a:p>
          <a:p>
            <a:pPr>
              <a:lnSpc>
                <a:spcPct val="90000"/>
              </a:lnSpc>
            </a:pPr>
            <a:r>
              <a:rPr lang="en-US" altLang="ja-JP" sz="2800" dirty="0" smtClean="0"/>
              <a:t>Delicate veins - </a:t>
            </a:r>
            <a:r>
              <a:rPr lang="en-US" altLang="ja-JP" sz="2800" i="1" dirty="0" smtClean="0"/>
              <a:t>Tear and bleed easily</a:t>
            </a:r>
          </a:p>
          <a:p>
            <a:pPr marL="0" indent="0">
              <a:lnSpc>
                <a:spcPct val="90000"/>
              </a:lnSpc>
              <a:buNone/>
            </a:pPr>
            <a:endParaRPr lang="en-US" altLang="ja-JP" sz="2800" dirty="0" smtClean="0"/>
          </a:p>
          <a:p>
            <a:pPr>
              <a:lnSpc>
                <a:spcPct val="90000"/>
              </a:lnSpc>
            </a:pPr>
            <a:r>
              <a:rPr lang="en-US" altLang="ja-JP" sz="2800" dirty="0" smtClean="0"/>
              <a:t>Brain is still developing - </a:t>
            </a:r>
            <a:r>
              <a:rPr lang="en-US" altLang="ja-JP" sz="2800" i="1" dirty="0" smtClean="0"/>
              <a:t>Vulnerable to injury</a:t>
            </a:r>
            <a:endParaRPr lang="en-US" sz="2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Immediate Signs and Symptoms of Severe Shaking</a:t>
            </a:r>
          </a:p>
        </p:txBody>
      </p:sp>
      <p:sp>
        <p:nvSpPr>
          <p:cNvPr id="4" name="Content Placeholder 3"/>
          <p:cNvSpPr>
            <a:spLocks noGrp="1"/>
          </p:cNvSpPr>
          <p:nvPr>
            <p:ph sz="quarter" idx="1"/>
          </p:nvPr>
        </p:nvSpPr>
        <p:spPr/>
        <p:txBody>
          <a:bodyPr>
            <a:normAutofit fontScale="92500" lnSpcReduction="10000"/>
          </a:bodyPr>
          <a:lstStyle/>
          <a:p>
            <a:pPr>
              <a:lnSpc>
                <a:spcPct val="80000"/>
              </a:lnSpc>
              <a:spcAft>
                <a:spcPts val="600"/>
              </a:spcAft>
            </a:pPr>
            <a:r>
              <a:rPr lang="en-US" sz="2800" dirty="0" smtClean="0"/>
              <a:t>Absence of response to stimulation</a:t>
            </a:r>
          </a:p>
          <a:p>
            <a:pPr>
              <a:lnSpc>
                <a:spcPct val="80000"/>
              </a:lnSpc>
              <a:spcAft>
                <a:spcPts val="600"/>
              </a:spcAft>
            </a:pPr>
            <a:r>
              <a:rPr lang="en-US" sz="2800" dirty="0" smtClean="0"/>
              <a:t>Lethargy</a:t>
            </a:r>
          </a:p>
          <a:p>
            <a:pPr>
              <a:lnSpc>
                <a:spcPct val="80000"/>
              </a:lnSpc>
              <a:spcAft>
                <a:spcPts val="600"/>
              </a:spcAft>
            </a:pPr>
            <a:r>
              <a:rPr lang="en-US" sz="2800" dirty="0" smtClean="0"/>
              <a:t>Convulsions</a:t>
            </a:r>
          </a:p>
          <a:p>
            <a:pPr>
              <a:lnSpc>
                <a:spcPct val="80000"/>
              </a:lnSpc>
              <a:spcAft>
                <a:spcPts val="600"/>
              </a:spcAft>
            </a:pPr>
            <a:r>
              <a:rPr lang="en-US" sz="2800" dirty="0" smtClean="0"/>
              <a:t>Inability to make sounds</a:t>
            </a:r>
          </a:p>
          <a:p>
            <a:pPr>
              <a:lnSpc>
                <a:spcPct val="80000"/>
              </a:lnSpc>
              <a:spcAft>
                <a:spcPts val="600"/>
              </a:spcAft>
            </a:pPr>
            <a:r>
              <a:rPr lang="en-US" sz="2800" dirty="0" smtClean="0"/>
              <a:t>Inability to track movement  visually</a:t>
            </a:r>
          </a:p>
          <a:p>
            <a:pPr>
              <a:lnSpc>
                <a:spcPct val="80000"/>
              </a:lnSpc>
              <a:spcAft>
                <a:spcPts val="600"/>
              </a:spcAft>
            </a:pPr>
            <a:r>
              <a:rPr lang="en-US" sz="2800" dirty="0" smtClean="0"/>
              <a:t>Difficulty breathing</a:t>
            </a:r>
          </a:p>
          <a:p>
            <a:pPr>
              <a:lnSpc>
                <a:spcPct val="80000"/>
              </a:lnSpc>
              <a:spcAft>
                <a:spcPts val="600"/>
              </a:spcAft>
            </a:pPr>
            <a:r>
              <a:rPr lang="en-US" sz="2800" dirty="0" smtClean="0"/>
              <a:t>Blue-looking or dusty skin tone</a:t>
            </a:r>
          </a:p>
          <a:p>
            <a:pPr>
              <a:lnSpc>
                <a:spcPct val="80000"/>
              </a:lnSpc>
              <a:spcAft>
                <a:spcPts val="600"/>
              </a:spcAft>
            </a:pPr>
            <a:r>
              <a:rPr lang="en-US" sz="2800" dirty="0" smtClean="0"/>
              <a:t>Unconsciousness</a:t>
            </a:r>
          </a:p>
          <a:p>
            <a:pPr>
              <a:lnSpc>
                <a:spcPct val="80000"/>
              </a:lnSpc>
              <a:spcAft>
                <a:spcPts val="600"/>
              </a:spcAft>
            </a:pPr>
            <a:r>
              <a:rPr lang="en-US" sz="2800" dirty="0" smtClean="0"/>
              <a:t>Vomiting</a:t>
            </a:r>
          </a:p>
          <a:p>
            <a:pPr>
              <a:lnSpc>
                <a:spcPct val="80000"/>
              </a:lnSpc>
              <a:spcAft>
                <a:spcPts val="600"/>
              </a:spcAft>
            </a:pPr>
            <a:r>
              <a:rPr lang="en-US" sz="2800" dirty="0" smtClean="0"/>
              <a:t>Crying quieted to whimpering due to brain damage</a:t>
            </a:r>
          </a:p>
          <a:p>
            <a:pPr>
              <a:lnSpc>
                <a:spcPct val="80000"/>
              </a:lnSpc>
              <a:spcAft>
                <a:spcPts val="600"/>
              </a:spcAft>
            </a:pPr>
            <a:r>
              <a:rPr lang="en-US" sz="2800" dirty="0" smtClean="0"/>
              <a:t>Rolling eyes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Effects</a:t>
            </a:r>
            <a:endParaRPr lang="en-US" dirty="0"/>
          </a:p>
        </p:txBody>
      </p:sp>
      <p:sp>
        <p:nvSpPr>
          <p:cNvPr id="3" name="Content Placeholder 2"/>
          <p:cNvSpPr>
            <a:spLocks noGrp="1"/>
          </p:cNvSpPr>
          <p:nvPr>
            <p:ph sz="quarter" idx="1"/>
          </p:nvPr>
        </p:nvSpPr>
        <p:spPr/>
        <p:txBody>
          <a:bodyPr>
            <a:normAutofit lnSpcReduction="10000"/>
          </a:bodyPr>
          <a:lstStyle/>
          <a:p>
            <a:pPr>
              <a:lnSpc>
                <a:spcPct val="80000"/>
              </a:lnSpc>
            </a:pPr>
            <a:r>
              <a:rPr lang="en-US" altLang="ja-JP" sz="2800" dirty="0" smtClean="0"/>
              <a:t>Learning and cognitive disabilities</a:t>
            </a:r>
          </a:p>
          <a:p>
            <a:pPr marL="0" indent="0">
              <a:lnSpc>
                <a:spcPct val="80000"/>
              </a:lnSpc>
              <a:buNone/>
            </a:pPr>
            <a:endParaRPr lang="en-US" altLang="ja-JP" sz="2800" dirty="0" smtClean="0"/>
          </a:p>
          <a:p>
            <a:pPr>
              <a:lnSpc>
                <a:spcPct val="80000"/>
              </a:lnSpc>
            </a:pPr>
            <a:r>
              <a:rPr lang="en-US" altLang="ja-JP" sz="2800" dirty="0" smtClean="0"/>
              <a:t>Behavioral disorders</a:t>
            </a:r>
          </a:p>
          <a:p>
            <a:pPr marL="0" indent="0">
              <a:lnSpc>
                <a:spcPct val="80000"/>
              </a:lnSpc>
              <a:buNone/>
            </a:pPr>
            <a:endParaRPr lang="en-US" altLang="ja-JP" sz="2800" dirty="0" smtClean="0"/>
          </a:p>
          <a:p>
            <a:pPr>
              <a:lnSpc>
                <a:spcPct val="80000"/>
              </a:lnSpc>
            </a:pPr>
            <a:r>
              <a:rPr lang="en-US" altLang="ja-JP" sz="2800" dirty="0" smtClean="0"/>
              <a:t>Blindness</a:t>
            </a:r>
          </a:p>
          <a:p>
            <a:pPr marL="0" indent="0">
              <a:lnSpc>
                <a:spcPct val="80000"/>
              </a:lnSpc>
              <a:buNone/>
            </a:pPr>
            <a:endParaRPr lang="en-US" altLang="ja-JP" sz="2800" dirty="0" smtClean="0"/>
          </a:p>
          <a:p>
            <a:pPr>
              <a:lnSpc>
                <a:spcPct val="80000"/>
              </a:lnSpc>
            </a:pPr>
            <a:r>
              <a:rPr lang="en-US" altLang="ja-JP" sz="2800" dirty="0" smtClean="0"/>
              <a:t>Paralysis on one or both sides</a:t>
            </a:r>
          </a:p>
          <a:p>
            <a:pPr marL="0" indent="0">
              <a:lnSpc>
                <a:spcPct val="80000"/>
              </a:lnSpc>
              <a:buNone/>
            </a:pPr>
            <a:endParaRPr lang="en-US" altLang="ja-JP" sz="2800" dirty="0" smtClean="0"/>
          </a:p>
          <a:p>
            <a:pPr>
              <a:lnSpc>
                <a:spcPct val="80000"/>
              </a:lnSpc>
            </a:pPr>
            <a:r>
              <a:rPr lang="en-US" altLang="ja-JP" sz="2800" dirty="0" smtClean="0"/>
              <a:t>Trauma-induced seizure disorders</a:t>
            </a:r>
          </a:p>
          <a:p>
            <a:pPr marL="0" indent="0">
              <a:lnSpc>
                <a:spcPct val="80000"/>
              </a:lnSpc>
              <a:buNone/>
            </a:pPr>
            <a:endParaRPr lang="en-US" altLang="ja-JP" sz="2800" dirty="0" smtClean="0"/>
          </a:p>
          <a:p>
            <a:pPr>
              <a:lnSpc>
                <a:spcPct val="80000"/>
              </a:lnSpc>
            </a:pPr>
            <a:r>
              <a:rPr lang="en-US" altLang="ja-JP" sz="2800" dirty="0" smtClean="0"/>
              <a:t>Loss of motor control</a:t>
            </a:r>
          </a:p>
          <a:p>
            <a:pPr marL="0" indent="0">
              <a:lnSpc>
                <a:spcPct val="80000"/>
              </a:lnSpc>
              <a:buNone/>
            </a:pPr>
            <a:endParaRPr lang="en-US" altLang="ja-JP" sz="2800" dirty="0" smtClean="0"/>
          </a:p>
          <a:p>
            <a:pPr>
              <a:lnSpc>
                <a:spcPct val="80000"/>
              </a:lnSpc>
            </a:pPr>
            <a:r>
              <a:rPr lang="en-US" altLang="ja-JP" sz="2800" dirty="0" smtClean="0"/>
              <a:t>Death</a:t>
            </a:r>
          </a:p>
        </p:txBody>
      </p:sp>
      <p:pic>
        <p:nvPicPr>
          <p:cNvPr id="1026" name="Picture 2" descr="C:\Documents and Settings\mmione.CAPC\Local Settings\Temporary Internet Files\Content.IE5\G4V5BAJH\MP900314362[1].jpg"/>
          <p:cNvPicPr>
            <a:picLocks noChangeAspect="1" noChangeArrowheads="1"/>
          </p:cNvPicPr>
          <p:nvPr/>
        </p:nvPicPr>
        <p:blipFill>
          <a:blip r:embed="rId3" cstate="print"/>
          <a:srcRect/>
          <a:stretch>
            <a:fillRect/>
          </a:stretch>
        </p:blipFill>
        <p:spPr bwMode="auto">
          <a:xfrm>
            <a:off x="5709805" y="1284642"/>
            <a:ext cx="3101686" cy="321115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Sacramento County Statistics </a:t>
            </a:r>
            <a:endParaRPr lang="en-US" dirty="0"/>
          </a:p>
        </p:txBody>
      </p:sp>
      <p:sp>
        <p:nvSpPr>
          <p:cNvPr id="4" name="Content Placeholder 3"/>
          <p:cNvSpPr>
            <a:spLocks noGrp="1"/>
          </p:cNvSpPr>
          <p:nvPr>
            <p:ph sz="quarter" idx="1"/>
          </p:nvPr>
        </p:nvSpPr>
        <p:spPr/>
        <p:txBody>
          <a:bodyPr>
            <a:normAutofit/>
          </a:bodyPr>
          <a:lstStyle/>
          <a:p>
            <a:pPr marL="0" indent="0">
              <a:lnSpc>
                <a:spcPct val="90000"/>
              </a:lnSpc>
              <a:buNone/>
            </a:pPr>
            <a:endParaRPr lang="en-US" dirty="0" smtClean="0"/>
          </a:p>
          <a:p>
            <a:pPr>
              <a:lnSpc>
                <a:spcPct val="90000"/>
              </a:lnSpc>
            </a:pPr>
            <a:r>
              <a:rPr lang="en-US" dirty="0" smtClean="0"/>
              <a:t>In 2009, 5 Sacramento </a:t>
            </a:r>
            <a:r>
              <a:rPr lang="en-US" dirty="0" smtClean="0"/>
              <a:t>babies </a:t>
            </a:r>
            <a:r>
              <a:rPr lang="en-US" dirty="0" smtClean="0"/>
              <a:t>were </a:t>
            </a:r>
            <a:r>
              <a:rPr lang="en-US" dirty="0" smtClean="0">
                <a:solidFill>
                  <a:srgbClr val="C00000"/>
                </a:solidFill>
              </a:rPr>
              <a:t>hospitalized</a:t>
            </a:r>
            <a:r>
              <a:rPr lang="en-US" dirty="0" smtClean="0"/>
              <a:t> </a:t>
            </a:r>
            <a:r>
              <a:rPr lang="en-US" dirty="0" smtClean="0"/>
              <a:t>for SBS or abusive head </a:t>
            </a:r>
            <a:r>
              <a:rPr lang="en-US" dirty="0" smtClean="0"/>
              <a:t>injuries</a:t>
            </a:r>
            <a:r>
              <a:rPr lang="en-US" dirty="0"/>
              <a:t>. (~10 </a:t>
            </a:r>
            <a:r>
              <a:rPr lang="en-US" dirty="0" smtClean="0"/>
              <a:t>% of California cases)</a:t>
            </a:r>
          </a:p>
          <a:p>
            <a:pPr lvl="1">
              <a:lnSpc>
                <a:spcPct val="90000"/>
              </a:lnSpc>
            </a:pPr>
            <a:r>
              <a:rPr lang="en-US" dirty="0" smtClean="0"/>
              <a:t>1 one year old &amp; 1 two year old were treated and released or transferred to a different hospital</a:t>
            </a:r>
          </a:p>
          <a:p>
            <a:pPr>
              <a:lnSpc>
                <a:spcPct val="90000"/>
              </a:lnSpc>
            </a:pPr>
            <a:endParaRPr lang="en-US" dirty="0" smtClean="0"/>
          </a:p>
          <a:p>
            <a:pPr lvl="0">
              <a:lnSpc>
                <a:spcPct val="90000"/>
              </a:lnSpc>
              <a:buClr>
                <a:srgbClr val="727CA3"/>
              </a:buClr>
            </a:pPr>
            <a:r>
              <a:rPr lang="en-US" dirty="0" smtClean="0"/>
              <a:t>In 2010, </a:t>
            </a:r>
            <a:r>
              <a:rPr lang="en-US" dirty="0" smtClean="0">
                <a:solidFill>
                  <a:prstClr val="black"/>
                </a:solidFill>
              </a:rPr>
              <a:t>6 </a:t>
            </a:r>
            <a:r>
              <a:rPr lang="en-US" dirty="0" smtClean="0">
                <a:solidFill>
                  <a:prstClr val="black"/>
                </a:solidFill>
              </a:rPr>
              <a:t>Sacramento </a:t>
            </a:r>
            <a:r>
              <a:rPr lang="en-US" dirty="0">
                <a:solidFill>
                  <a:prstClr val="black"/>
                </a:solidFill>
              </a:rPr>
              <a:t>babies were </a:t>
            </a:r>
            <a:r>
              <a:rPr lang="en-US" dirty="0">
                <a:solidFill>
                  <a:srgbClr val="C00000"/>
                </a:solidFill>
              </a:rPr>
              <a:t>hospitalized</a:t>
            </a:r>
            <a:r>
              <a:rPr lang="en-US" dirty="0">
                <a:solidFill>
                  <a:prstClr val="black"/>
                </a:solidFill>
              </a:rPr>
              <a:t> for SBS or abusive head injuries. </a:t>
            </a:r>
            <a:r>
              <a:rPr lang="en-US" dirty="0" smtClean="0">
                <a:solidFill>
                  <a:prstClr val="black"/>
                </a:solidFill>
              </a:rPr>
              <a:t>(~</a:t>
            </a:r>
            <a:r>
              <a:rPr lang="en-US" dirty="0">
                <a:solidFill>
                  <a:prstClr val="black"/>
                </a:solidFill>
              </a:rPr>
              <a:t>9</a:t>
            </a:r>
            <a:r>
              <a:rPr lang="en-US" dirty="0" smtClean="0">
                <a:solidFill>
                  <a:prstClr val="black"/>
                </a:solidFill>
              </a:rPr>
              <a:t> </a:t>
            </a:r>
            <a:r>
              <a:rPr lang="en-US" dirty="0">
                <a:solidFill>
                  <a:prstClr val="black"/>
                </a:solidFill>
              </a:rPr>
              <a:t>% of California cases)</a:t>
            </a:r>
          </a:p>
          <a:p>
            <a:pPr marL="0" indent="0">
              <a:lnSpc>
                <a:spcPct val="90000"/>
              </a:lnSpc>
              <a:buNone/>
            </a:pPr>
            <a:endParaRPr lang="en-US" dirty="0" smtClean="0"/>
          </a:p>
          <a:p>
            <a:pPr>
              <a:lnSpc>
                <a:spcPct val="90000"/>
              </a:lnSpc>
            </a:pPr>
            <a:r>
              <a:rPr lang="en-US" dirty="0" smtClean="0"/>
              <a:t>On average, 1-2 </a:t>
            </a:r>
            <a:r>
              <a:rPr lang="en-US" dirty="0" smtClean="0"/>
              <a:t>cases per year of SBS fatalities are </a:t>
            </a:r>
            <a:r>
              <a:rPr lang="en-US" dirty="0" smtClean="0">
                <a:solidFill>
                  <a:srgbClr val="C00000"/>
                </a:solidFill>
              </a:rPr>
              <a:t>not counted </a:t>
            </a:r>
            <a:r>
              <a:rPr lang="en-US" dirty="0" smtClean="0"/>
              <a:t>in hospital data because the infant died at the </a:t>
            </a:r>
            <a:r>
              <a:rPr lang="en-US" dirty="0" smtClean="0"/>
              <a:t>scene</a:t>
            </a:r>
            <a:r>
              <a:rPr lang="en-US" dirty="0"/>
              <a:t>.</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Works</a:t>
            </a:r>
            <a:endParaRPr lang="en-US" dirty="0"/>
          </a:p>
        </p:txBody>
      </p:sp>
      <p:sp>
        <p:nvSpPr>
          <p:cNvPr id="4" name="Content Placeholder 3"/>
          <p:cNvSpPr>
            <a:spLocks noGrp="1"/>
          </p:cNvSpPr>
          <p:nvPr>
            <p:ph sz="quarter" idx="1"/>
          </p:nvPr>
        </p:nvSpPr>
        <p:spPr/>
        <p:txBody>
          <a:bodyPr/>
          <a:lstStyle/>
          <a:p>
            <a:pPr algn="ctr">
              <a:lnSpc>
                <a:spcPct val="80000"/>
              </a:lnSpc>
              <a:spcBef>
                <a:spcPct val="10000"/>
              </a:spcBef>
              <a:buNone/>
            </a:pPr>
            <a:r>
              <a:rPr lang="en-US" altLang="ja-JP" sz="3200" dirty="0" smtClean="0">
                <a:solidFill>
                  <a:schemeClr val="accent2">
                    <a:lumMod val="75000"/>
                  </a:schemeClr>
                </a:solidFill>
                <a:ea typeface="ＭＳ Ｐゴシック" pitchFamily="34" charset="-128"/>
              </a:rPr>
              <a:t>SBS is preventable WITH EDUCATION.</a:t>
            </a:r>
          </a:p>
          <a:p>
            <a:pPr algn="ctr">
              <a:lnSpc>
                <a:spcPct val="80000"/>
              </a:lnSpc>
              <a:spcBef>
                <a:spcPct val="10000"/>
              </a:spcBef>
              <a:buNone/>
            </a:pPr>
            <a:endParaRPr lang="en-US" altLang="ja-JP" sz="3200" dirty="0" smtClean="0">
              <a:ea typeface="ＭＳ Ｐゴシック" pitchFamily="34" charset="-128"/>
            </a:endParaRPr>
          </a:p>
          <a:p>
            <a:pPr algn="ctr">
              <a:lnSpc>
                <a:spcPct val="80000"/>
              </a:lnSpc>
              <a:spcBef>
                <a:spcPct val="10000"/>
              </a:spcBef>
              <a:buNone/>
            </a:pPr>
            <a:r>
              <a:rPr lang="en-US" altLang="ja-JP" sz="3200" dirty="0" smtClean="0">
                <a:solidFill>
                  <a:schemeClr val="accent5">
                    <a:lumMod val="75000"/>
                  </a:schemeClr>
                </a:solidFill>
                <a:ea typeface="ＭＳ Ｐゴシック" pitchFamily="34" charset="-128"/>
              </a:rPr>
              <a:t>When parents and caregivers know . . .</a:t>
            </a:r>
          </a:p>
          <a:p>
            <a:pPr algn="ctr">
              <a:lnSpc>
                <a:spcPct val="80000"/>
              </a:lnSpc>
              <a:spcBef>
                <a:spcPct val="10000"/>
              </a:spcBef>
              <a:buNone/>
            </a:pPr>
            <a:endParaRPr lang="en-US" altLang="ja-JP" sz="3200" dirty="0" smtClean="0">
              <a:ea typeface="ＭＳ Ｐゴシック" pitchFamily="34" charset="-128"/>
            </a:endParaRPr>
          </a:p>
          <a:p>
            <a:pPr algn="ctr">
              <a:lnSpc>
                <a:spcPct val="80000"/>
              </a:lnSpc>
              <a:spcBef>
                <a:spcPct val="10000"/>
              </a:spcBef>
              <a:buNone/>
            </a:pPr>
            <a:r>
              <a:rPr lang="en-US" altLang="ja-JP" sz="3200" dirty="0" smtClean="0">
                <a:solidFill>
                  <a:srgbClr val="C00000"/>
                </a:solidFill>
                <a:ea typeface="ＭＳ Ｐゴシック" pitchFamily="34" charset="-128"/>
              </a:rPr>
              <a:t>the injuries that shaking causes</a:t>
            </a:r>
          </a:p>
          <a:p>
            <a:pPr algn="ctr">
              <a:lnSpc>
                <a:spcPct val="80000"/>
              </a:lnSpc>
              <a:spcBef>
                <a:spcPct val="10000"/>
              </a:spcBef>
              <a:buNone/>
            </a:pPr>
            <a:endParaRPr lang="en-US" altLang="ja-JP" sz="3200" dirty="0" smtClean="0">
              <a:solidFill>
                <a:srgbClr val="C00000"/>
              </a:solidFill>
              <a:ea typeface="ＭＳ Ｐゴシック" pitchFamily="34" charset="-128"/>
            </a:endParaRPr>
          </a:p>
          <a:p>
            <a:pPr algn="ctr">
              <a:lnSpc>
                <a:spcPct val="80000"/>
              </a:lnSpc>
              <a:spcBef>
                <a:spcPct val="10000"/>
              </a:spcBef>
              <a:buNone/>
            </a:pPr>
            <a:r>
              <a:rPr lang="en-US" altLang="ja-JP" sz="3200" dirty="0" smtClean="0">
                <a:solidFill>
                  <a:srgbClr val="C00000"/>
                </a:solidFill>
                <a:ea typeface="ＭＳ Ｐゴシック" pitchFamily="34" charset="-128"/>
              </a:rPr>
              <a:t>and</a:t>
            </a:r>
          </a:p>
          <a:p>
            <a:pPr algn="ctr">
              <a:lnSpc>
                <a:spcPct val="80000"/>
              </a:lnSpc>
              <a:spcBef>
                <a:spcPct val="10000"/>
              </a:spcBef>
              <a:buNone/>
            </a:pPr>
            <a:endParaRPr lang="en-US" altLang="ja-JP" sz="3200" dirty="0" smtClean="0">
              <a:solidFill>
                <a:srgbClr val="C00000"/>
              </a:solidFill>
              <a:ea typeface="ＭＳ Ｐゴシック" pitchFamily="34" charset="-128"/>
            </a:endParaRPr>
          </a:p>
          <a:p>
            <a:pPr algn="ctr">
              <a:lnSpc>
                <a:spcPct val="80000"/>
              </a:lnSpc>
              <a:spcBef>
                <a:spcPct val="10000"/>
              </a:spcBef>
              <a:buNone/>
            </a:pPr>
            <a:r>
              <a:rPr lang="en-US" altLang="ja-JP" sz="3200" dirty="0" smtClean="0">
                <a:solidFill>
                  <a:srgbClr val="C00000"/>
                </a:solidFill>
                <a:ea typeface="ＭＳ Ｐゴシック" pitchFamily="34" charset="-128"/>
              </a:rPr>
              <a:t>ways to manage their frustration and stress</a:t>
            </a:r>
          </a:p>
          <a:p>
            <a:pPr algn="ctr">
              <a:lnSpc>
                <a:spcPct val="80000"/>
              </a:lnSpc>
              <a:spcBef>
                <a:spcPct val="10000"/>
              </a:spcBef>
              <a:buNone/>
            </a:pPr>
            <a:endParaRPr lang="en-US" altLang="ja-JP" sz="3200" dirty="0" smtClean="0">
              <a:ea typeface="ＭＳ Ｐゴシック" pitchFamily="34" charset="-128"/>
            </a:endParaRPr>
          </a:p>
          <a:p>
            <a:pPr algn="ctr">
              <a:lnSpc>
                <a:spcPct val="80000"/>
              </a:lnSpc>
              <a:spcBef>
                <a:spcPct val="10000"/>
              </a:spcBef>
              <a:buNone/>
            </a:pPr>
            <a:r>
              <a:rPr lang="en-US" altLang="ja-JP" sz="3200" dirty="0" smtClean="0">
                <a:solidFill>
                  <a:schemeClr val="accent2">
                    <a:lumMod val="75000"/>
                  </a:schemeClr>
                </a:solidFill>
                <a:ea typeface="ＭＳ Ｐゴシック" pitchFamily="34" charset="-128"/>
              </a:rPr>
              <a:t>. . . they will STOP before they SHAKE.</a:t>
            </a:r>
            <a:endParaRPr lang="en-US" sz="3200" dirty="0" smtClean="0">
              <a:solidFill>
                <a:schemeClr val="accent2">
                  <a:lumMod val="75000"/>
                </a:schemeClr>
              </a:solidFill>
            </a:endParaRPr>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802</TotalTime>
  <Words>1027</Words>
  <Application>Microsoft Office PowerPoint</Application>
  <PresentationFormat>On-screen Show (4:3)</PresentationFormat>
  <Paragraphs>213</Paragraphs>
  <Slides>25</Slides>
  <Notes>25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Origin</vt:lpstr>
      <vt:lpstr>Acrobat Document</vt:lpstr>
      <vt:lpstr>Shaken Baby Syndrome Prevention</vt:lpstr>
      <vt:lpstr>Workshop Goals</vt:lpstr>
      <vt:lpstr>Shaken Baby Syndrome is…</vt:lpstr>
      <vt:lpstr>What happens during SHAKING…</vt:lpstr>
      <vt:lpstr>Why is a baby so vulnerable? </vt:lpstr>
      <vt:lpstr>Immediate Signs and Symptoms of Severe Shaking</vt:lpstr>
      <vt:lpstr>Long Term Effects</vt:lpstr>
      <vt:lpstr>Sacramento County Statistics </vt:lpstr>
      <vt:lpstr>Prevention Works</vt:lpstr>
      <vt:lpstr>Sacramento County’s SBS Prevention Program</vt:lpstr>
      <vt:lpstr>PowerPoint Presentation</vt:lpstr>
      <vt:lpstr>PowerPoint Presentation</vt:lpstr>
      <vt:lpstr>Portrait of Promise </vt:lpstr>
      <vt:lpstr>What trigger’s SHAKING?</vt:lpstr>
      <vt:lpstr>Why do babies CRY?</vt:lpstr>
      <vt:lpstr>Check Basic Needs</vt:lpstr>
      <vt:lpstr>Ways to sooth a crying baby</vt:lpstr>
      <vt:lpstr>Secondary Triggers for SHAKING</vt:lpstr>
      <vt:lpstr>Have a Safety Plan</vt:lpstr>
      <vt:lpstr>Coping Skills</vt:lpstr>
      <vt:lpstr>Healthy Responses</vt:lpstr>
      <vt:lpstr>REMEMBER:</vt:lpstr>
      <vt:lpstr>Guest Speaker – parental experience</vt:lpstr>
      <vt:lpstr>QUESTIONS????</vt:lpstr>
      <vt:lpstr>Thank You for Participating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Shaken Baby Syndrome Prevention</dc:title>
  <dc:creator>mmione</dc:creator>
  <cp:lastModifiedBy>Becky Honig</cp:lastModifiedBy>
  <cp:revision>34</cp:revision>
  <cp:lastPrinted>2012-08-03T01:22:30Z</cp:lastPrinted>
  <dcterms:created xsi:type="dcterms:W3CDTF">2011-12-01T19:51:49Z</dcterms:created>
  <dcterms:modified xsi:type="dcterms:W3CDTF">2012-10-25T00:22:29Z</dcterms:modified>
</cp:coreProperties>
</file>